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4">
  <p:sldMasterIdLst>
    <p:sldMasterId id="2147483649" r:id="rId1"/>
  </p:sldMasterIdLst>
  <p:notesMasterIdLst>
    <p:notesMasterId r:id="rId19"/>
  </p:notesMasterIdLst>
  <p:handoutMasterIdLst>
    <p:handoutMasterId r:id="rId20"/>
  </p:handoutMasterIdLst>
  <p:sldIdLst>
    <p:sldId id="375" r:id="rId2"/>
    <p:sldId id="402" r:id="rId3"/>
    <p:sldId id="403" r:id="rId4"/>
    <p:sldId id="404" r:id="rId5"/>
    <p:sldId id="417" r:id="rId6"/>
    <p:sldId id="420" r:id="rId7"/>
    <p:sldId id="416" r:id="rId8"/>
    <p:sldId id="400" r:id="rId9"/>
    <p:sldId id="410" r:id="rId10"/>
    <p:sldId id="411" r:id="rId11"/>
    <p:sldId id="408" r:id="rId12"/>
    <p:sldId id="389" r:id="rId13"/>
    <p:sldId id="418" r:id="rId14"/>
    <p:sldId id="415" r:id="rId15"/>
    <p:sldId id="381" r:id="rId16"/>
    <p:sldId id="422" r:id="rId17"/>
    <p:sldId id="395" r:id="rId18"/>
  </p:sldIdLst>
  <p:sldSz cx="9906000" cy="6858000" type="A4"/>
  <p:notesSz cx="6794500" cy="9931400"/>
  <p:defaultTextStyle>
    <a:defPPr>
      <a:defRPr lang="nb-NO"/>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showPr>
  <p:clrMru>
    <a:srgbClr val="232323"/>
    <a:srgbClr val="022251"/>
    <a:srgbClr val="00279F"/>
    <a:srgbClr val="E401AE"/>
    <a:srgbClr val="C30196"/>
    <a:srgbClr val="B83939"/>
    <a:srgbClr val="021D44"/>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68" autoAdjust="0"/>
    <p:restoredTop sz="85833" autoAdjust="0"/>
  </p:normalViewPr>
  <p:slideViewPr>
    <p:cSldViewPr>
      <p:cViewPr>
        <p:scale>
          <a:sx n="75" d="100"/>
          <a:sy n="75" d="100"/>
        </p:scale>
        <p:origin x="-726" y="-72"/>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21000" cy="441325"/>
          </a:xfrm>
          <a:prstGeom prst="rect">
            <a:avLst/>
          </a:prstGeom>
          <a:noFill/>
          <a:ln w="9525">
            <a:noFill/>
            <a:miter lim="800000"/>
            <a:headEnd/>
            <a:tailEnd/>
          </a:ln>
          <a:effectLst/>
        </p:spPr>
        <p:txBody>
          <a:bodyPr vert="horz" wrap="square" lIns="19102" tIns="0" rIns="19102" bIns="0" numCol="1" anchor="t" anchorCtr="0" compatLnSpc="1">
            <a:prstTxWarp prst="textNoShape">
              <a:avLst/>
            </a:prstTxWarp>
          </a:bodyPr>
          <a:lstStyle>
            <a:lvl1pPr defTabSz="917575">
              <a:defRPr sz="1000" i="1">
                <a:latin typeface="Book Antiqua" pitchFamily="18" charset="0"/>
              </a:defRPr>
            </a:lvl1pPr>
          </a:lstStyle>
          <a:p>
            <a:pPr>
              <a:defRPr/>
            </a:pPr>
            <a:endParaRPr lang="nb-NO"/>
          </a:p>
        </p:txBody>
      </p:sp>
      <p:sp>
        <p:nvSpPr>
          <p:cNvPr id="3075" name="Rectangle 3"/>
          <p:cNvSpPr>
            <a:spLocks noGrp="1" noChangeArrowheads="1"/>
          </p:cNvSpPr>
          <p:nvPr>
            <p:ph type="dt" sz="quarter" idx="1"/>
          </p:nvPr>
        </p:nvSpPr>
        <p:spPr bwMode="auto">
          <a:xfrm>
            <a:off x="3873500" y="0"/>
            <a:ext cx="2921000" cy="441325"/>
          </a:xfrm>
          <a:prstGeom prst="rect">
            <a:avLst/>
          </a:prstGeom>
          <a:noFill/>
          <a:ln w="9525">
            <a:noFill/>
            <a:miter lim="800000"/>
            <a:headEnd/>
            <a:tailEnd/>
          </a:ln>
          <a:effectLst/>
        </p:spPr>
        <p:txBody>
          <a:bodyPr vert="horz" wrap="square" lIns="19102" tIns="0" rIns="19102" bIns="0" numCol="1" anchor="t" anchorCtr="0" compatLnSpc="1">
            <a:prstTxWarp prst="textNoShape">
              <a:avLst/>
            </a:prstTxWarp>
          </a:bodyPr>
          <a:lstStyle>
            <a:lvl1pPr algn="r" defTabSz="917575">
              <a:defRPr sz="1000" i="1">
                <a:latin typeface="Book Antiqua" pitchFamily="18" charset="0"/>
              </a:defRPr>
            </a:lvl1pPr>
          </a:lstStyle>
          <a:p>
            <a:pPr>
              <a:defRPr/>
            </a:pPr>
            <a:endParaRPr lang="nb-NO"/>
          </a:p>
        </p:txBody>
      </p:sp>
      <p:sp>
        <p:nvSpPr>
          <p:cNvPr id="3076" name="Rectangle 4"/>
          <p:cNvSpPr>
            <a:spLocks noGrp="1" noChangeArrowheads="1"/>
          </p:cNvSpPr>
          <p:nvPr>
            <p:ph type="ftr" sz="quarter" idx="2"/>
          </p:nvPr>
        </p:nvSpPr>
        <p:spPr bwMode="auto">
          <a:xfrm>
            <a:off x="0" y="9378950"/>
            <a:ext cx="2921000" cy="552450"/>
          </a:xfrm>
          <a:prstGeom prst="rect">
            <a:avLst/>
          </a:prstGeom>
          <a:noFill/>
          <a:ln w="9525">
            <a:noFill/>
            <a:miter lim="800000"/>
            <a:headEnd/>
            <a:tailEnd/>
          </a:ln>
          <a:effectLst/>
        </p:spPr>
        <p:txBody>
          <a:bodyPr vert="horz" wrap="square" lIns="19102" tIns="0" rIns="19102" bIns="0" numCol="1" anchor="b" anchorCtr="0" compatLnSpc="1">
            <a:prstTxWarp prst="textNoShape">
              <a:avLst/>
            </a:prstTxWarp>
          </a:bodyPr>
          <a:lstStyle>
            <a:lvl1pPr defTabSz="917575">
              <a:defRPr sz="1000" i="1">
                <a:latin typeface="Book Antiqua" pitchFamily="18" charset="0"/>
              </a:defRPr>
            </a:lvl1pPr>
          </a:lstStyle>
          <a:p>
            <a:pPr>
              <a:defRPr/>
            </a:pPr>
            <a:endParaRPr lang="nb-NO"/>
          </a:p>
        </p:txBody>
      </p:sp>
      <p:sp>
        <p:nvSpPr>
          <p:cNvPr id="3077" name="Rectangle 5"/>
          <p:cNvSpPr>
            <a:spLocks noGrp="1" noChangeArrowheads="1"/>
          </p:cNvSpPr>
          <p:nvPr>
            <p:ph type="sldNum" sz="quarter" idx="3"/>
          </p:nvPr>
        </p:nvSpPr>
        <p:spPr bwMode="auto">
          <a:xfrm>
            <a:off x="3873500" y="9378950"/>
            <a:ext cx="2921000" cy="552450"/>
          </a:xfrm>
          <a:prstGeom prst="rect">
            <a:avLst/>
          </a:prstGeom>
          <a:noFill/>
          <a:ln w="9525">
            <a:noFill/>
            <a:miter lim="800000"/>
            <a:headEnd/>
            <a:tailEnd/>
          </a:ln>
          <a:effectLst/>
        </p:spPr>
        <p:txBody>
          <a:bodyPr vert="horz" wrap="square" lIns="19102" tIns="0" rIns="19102" bIns="0" numCol="1" anchor="b" anchorCtr="0" compatLnSpc="1">
            <a:prstTxWarp prst="textNoShape">
              <a:avLst/>
            </a:prstTxWarp>
          </a:bodyPr>
          <a:lstStyle>
            <a:lvl1pPr algn="r" defTabSz="917575">
              <a:defRPr sz="1000" i="1">
                <a:latin typeface="Book Antiqua" pitchFamily="18" charset="0"/>
              </a:defRPr>
            </a:lvl1pPr>
          </a:lstStyle>
          <a:p>
            <a:pPr>
              <a:defRPr/>
            </a:pPr>
            <a:fld id="{A5762E43-EBE1-4E93-B720-4E6E4FD80CD1}" type="slidenum">
              <a:rPr lang="nb-NO"/>
              <a:pPr>
                <a:defRPr/>
              </a:pPr>
              <a:t>‹#›</a:t>
            </a:fld>
            <a:endParaRPr lang="nb-NO"/>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21000" cy="441325"/>
          </a:xfrm>
          <a:prstGeom prst="rect">
            <a:avLst/>
          </a:prstGeom>
          <a:noFill/>
          <a:ln w="9525">
            <a:noFill/>
            <a:miter lim="800000"/>
            <a:headEnd/>
            <a:tailEnd/>
          </a:ln>
          <a:effectLst/>
        </p:spPr>
        <p:txBody>
          <a:bodyPr vert="horz" wrap="square" lIns="19102" tIns="0" rIns="19102" bIns="0" numCol="1" anchor="t" anchorCtr="0" compatLnSpc="1">
            <a:prstTxWarp prst="textNoShape">
              <a:avLst/>
            </a:prstTxWarp>
          </a:bodyPr>
          <a:lstStyle>
            <a:lvl1pPr defTabSz="765175">
              <a:defRPr sz="1000" i="1"/>
            </a:lvl1pPr>
          </a:lstStyle>
          <a:p>
            <a:pPr>
              <a:defRPr/>
            </a:pPr>
            <a:endParaRPr lang="nb-NO"/>
          </a:p>
        </p:txBody>
      </p:sp>
      <p:sp>
        <p:nvSpPr>
          <p:cNvPr id="2051" name="Rectangle 3"/>
          <p:cNvSpPr>
            <a:spLocks noGrp="1" noChangeArrowheads="1"/>
          </p:cNvSpPr>
          <p:nvPr>
            <p:ph type="dt" idx="1"/>
          </p:nvPr>
        </p:nvSpPr>
        <p:spPr bwMode="auto">
          <a:xfrm>
            <a:off x="3873500" y="0"/>
            <a:ext cx="2921000" cy="441325"/>
          </a:xfrm>
          <a:prstGeom prst="rect">
            <a:avLst/>
          </a:prstGeom>
          <a:noFill/>
          <a:ln w="9525">
            <a:noFill/>
            <a:miter lim="800000"/>
            <a:headEnd/>
            <a:tailEnd/>
          </a:ln>
          <a:effectLst/>
        </p:spPr>
        <p:txBody>
          <a:bodyPr vert="horz" wrap="square" lIns="19102" tIns="0" rIns="19102" bIns="0" numCol="1" anchor="t" anchorCtr="0" compatLnSpc="1">
            <a:prstTxWarp prst="textNoShape">
              <a:avLst/>
            </a:prstTxWarp>
          </a:bodyPr>
          <a:lstStyle>
            <a:lvl1pPr algn="r" defTabSz="765175">
              <a:defRPr sz="1000" i="1"/>
            </a:lvl1pPr>
          </a:lstStyle>
          <a:p>
            <a:pPr>
              <a:defRPr/>
            </a:pPr>
            <a:endParaRPr lang="nb-NO"/>
          </a:p>
        </p:txBody>
      </p:sp>
      <p:sp>
        <p:nvSpPr>
          <p:cNvPr id="2052" name="Rectangle 4"/>
          <p:cNvSpPr>
            <a:spLocks noGrp="1" noChangeArrowheads="1"/>
          </p:cNvSpPr>
          <p:nvPr>
            <p:ph type="ftr" sz="quarter" idx="4"/>
          </p:nvPr>
        </p:nvSpPr>
        <p:spPr bwMode="auto">
          <a:xfrm>
            <a:off x="0" y="9378950"/>
            <a:ext cx="2921000" cy="552450"/>
          </a:xfrm>
          <a:prstGeom prst="rect">
            <a:avLst/>
          </a:prstGeom>
          <a:noFill/>
          <a:ln w="9525">
            <a:noFill/>
            <a:miter lim="800000"/>
            <a:headEnd/>
            <a:tailEnd/>
          </a:ln>
          <a:effectLst/>
        </p:spPr>
        <p:txBody>
          <a:bodyPr vert="horz" wrap="square" lIns="19102" tIns="0" rIns="19102" bIns="0" numCol="1" anchor="b" anchorCtr="0" compatLnSpc="1">
            <a:prstTxWarp prst="textNoShape">
              <a:avLst/>
            </a:prstTxWarp>
          </a:bodyPr>
          <a:lstStyle>
            <a:lvl1pPr defTabSz="765175">
              <a:defRPr sz="1000" i="1"/>
            </a:lvl1pPr>
          </a:lstStyle>
          <a:p>
            <a:pPr>
              <a:defRPr/>
            </a:pPr>
            <a:endParaRPr lang="nb-NO"/>
          </a:p>
        </p:txBody>
      </p:sp>
      <p:sp>
        <p:nvSpPr>
          <p:cNvPr id="2053" name="Rectangle 5"/>
          <p:cNvSpPr>
            <a:spLocks noGrp="1" noChangeArrowheads="1"/>
          </p:cNvSpPr>
          <p:nvPr>
            <p:ph type="sldNum" sz="quarter" idx="5"/>
          </p:nvPr>
        </p:nvSpPr>
        <p:spPr bwMode="auto">
          <a:xfrm>
            <a:off x="3873500" y="9378950"/>
            <a:ext cx="2921000" cy="552450"/>
          </a:xfrm>
          <a:prstGeom prst="rect">
            <a:avLst/>
          </a:prstGeom>
          <a:noFill/>
          <a:ln w="9525">
            <a:noFill/>
            <a:miter lim="800000"/>
            <a:headEnd/>
            <a:tailEnd/>
          </a:ln>
          <a:effectLst/>
        </p:spPr>
        <p:txBody>
          <a:bodyPr vert="horz" wrap="square" lIns="19102" tIns="0" rIns="19102" bIns="0" numCol="1" anchor="b" anchorCtr="0" compatLnSpc="1">
            <a:prstTxWarp prst="textNoShape">
              <a:avLst/>
            </a:prstTxWarp>
          </a:bodyPr>
          <a:lstStyle>
            <a:lvl1pPr algn="r" defTabSz="765175">
              <a:defRPr sz="1000" i="1"/>
            </a:lvl1pPr>
          </a:lstStyle>
          <a:p>
            <a:pPr>
              <a:defRPr/>
            </a:pPr>
            <a:fld id="{06348A52-D033-4456-9CB8-6F7610C47B7E}" type="slidenum">
              <a:rPr lang="nb-NO"/>
              <a:pPr>
                <a:defRPr/>
              </a:pPr>
              <a:t>‹#›</a:t>
            </a:fld>
            <a:endParaRPr lang="nb-NO"/>
          </a:p>
        </p:txBody>
      </p:sp>
      <p:sp>
        <p:nvSpPr>
          <p:cNvPr id="2054" name="Rectangle 6"/>
          <p:cNvSpPr>
            <a:spLocks noGrp="1" noChangeArrowheads="1"/>
          </p:cNvSpPr>
          <p:nvPr>
            <p:ph type="body" sz="quarter" idx="3"/>
          </p:nvPr>
        </p:nvSpPr>
        <p:spPr bwMode="auto">
          <a:xfrm>
            <a:off x="901700" y="4719638"/>
            <a:ext cx="4992688" cy="4467225"/>
          </a:xfrm>
          <a:prstGeom prst="rect">
            <a:avLst/>
          </a:prstGeom>
          <a:noFill/>
          <a:ln w="9525">
            <a:noFill/>
            <a:miter lim="800000"/>
            <a:headEnd/>
            <a:tailEnd/>
          </a:ln>
          <a:effectLst/>
        </p:spPr>
        <p:txBody>
          <a:bodyPr vert="horz" wrap="square" lIns="92329" tIns="46164" rIns="92329" bIns="46164" numCol="1" anchor="t" anchorCtr="0" compatLnSpc="1">
            <a:prstTxWarp prst="textNoShape">
              <a:avLst/>
            </a:prstTxWarp>
          </a:bodyPr>
          <a:lstStyle/>
          <a:p>
            <a:pPr lvl="0"/>
            <a:r>
              <a:rPr lang="nb-NO" noProof="0" smtClean="0"/>
              <a:t>Click to edit Master notes styles</a:t>
            </a:r>
          </a:p>
          <a:p>
            <a:pPr lvl="1"/>
            <a:r>
              <a:rPr lang="nb-NO" noProof="0" smtClean="0"/>
              <a:t>Second Level</a:t>
            </a:r>
          </a:p>
          <a:p>
            <a:pPr lvl="2"/>
            <a:r>
              <a:rPr lang="nb-NO" noProof="0" smtClean="0"/>
              <a:t>Third Level</a:t>
            </a:r>
          </a:p>
          <a:p>
            <a:pPr lvl="3"/>
            <a:r>
              <a:rPr lang="nb-NO" noProof="0" smtClean="0"/>
              <a:t>Fourth Level</a:t>
            </a:r>
          </a:p>
          <a:p>
            <a:pPr lvl="4"/>
            <a:r>
              <a:rPr lang="nb-NO" noProof="0" smtClean="0"/>
              <a:t>Fifth Level</a:t>
            </a:r>
          </a:p>
        </p:txBody>
      </p:sp>
      <p:sp>
        <p:nvSpPr>
          <p:cNvPr id="26631" name="Rectangle 7"/>
          <p:cNvSpPr>
            <a:spLocks noGrp="1" noRot="1" noChangeAspect="1" noChangeArrowheads="1" noTextEdit="1"/>
          </p:cNvSpPr>
          <p:nvPr>
            <p:ph type="sldImg" idx="2"/>
          </p:nvPr>
        </p:nvSpPr>
        <p:spPr bwMode="auto">
          <a:xfrm>
            <a:off x="704850" y="742950"/>
            <a:ext cx="5386388" cy="3729038"/>
          </a:xfrm>
          <a:prstGeom prst="rect">
            <a:avLst/>
          </a:prstGeom>
          <a:noFill/>
          <a:ln w="12700">
            <a:solidFill>
              <a:schemeClr val="tx1"/>
            </a:solidFill>
            <a:miter lim="800000"/>
            <a:headEnd/>
            <a:tailEnd/>
          </a:ln>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30A99475-A57C-49E3-8328-BFB2B57B1EFA}" type="slidenum">
              <a:rPr lang="nb-NO" smtClean="0"/>
              <a:pPr/>
              <a:t>1</a:t>
            </a:fld>
            <a:endParaRPr lang="nb-NO"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nb-NO"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lassholder for lysbilde 1"/>
          <p:cNvSpPr>
            <a:spLocks noGrp="1" noRot="1" noChangeAspect="1" noTextEdit="1"/>
          </p:cNvSpPr>
          <p:nvPr>
            <p:ph type="sldImg"/>
          </p:nvPr>
        </p:nvSpPr>
        <p:spPr>
          <a:ln/>
        </p:spPr>
      </p:sp>
      <p:sp>
        <p:nvSpPr>
          <p:cNvPr id="31747" name="Plassholder for notater 2"/>
          <p:cNvSpPr>
            <a:spLocks noGrp="1"/>
          </p:cNvSpPr>
          <p:nvPr>
            <p:ph type="body" idx="1"/>
          </p:nvPr>
        </p:nvSpPr>
        <p:spPr>
          <a:noFill/>
          <a:ln/>
        </p:spPr>
        <p:txBody>
          <a:bodyPr/>
          <a:lstStyle/>
          <a:p>
            <a:r>
              <a:rPr lang="nb-NO" smtClean="0"/>
              <a:t>I dagens media bilde så ser det ut som valget vi har i Nord-Norge er enten mellom Helge Lund og Fredrik Hauge og følgelig mellom oljesøl eller en ren natur. Det er påfallende få som får oppmerksomhet i nasjonale media som faktisk er fra Nord-Norge og som kommer frem med litt mer nyanserte betraktninger. Skulle noen få taletid i beste sendetid så er det en eller annen nordlenning som fordømmer en av de to i et sjarmerende Nord-Norskt friskt ordelag.</a:t>
            </a:r>
          </a:p>
          <a:p>
            <a:endParaRPr lang="nb-NO" smtClean="0"/>
          </a:p>
          <a:p>
            <a:r>
              <a:rPr lang="nb-NO" smtClean="0"/>
              <a:t>Jeg vet ikke hvordan det er med dere, men det er lenge siden jeg ble rimelig lei denne fremstillingen. Hvordan Nord-Norge skal utvikles bør vel strengt tatt være en debatt som Nordnorske representanter er sterkt tilstede i beste sendetid og forhåpentligvis med en åpning for litt mer nyanserte betraktninger om utvikingen i Nord-Norge. Nå ble det i invitasjonen til konferansen sagt at man ikke ønsket en debatt for eller imot olje, og jeg har heller ikke tenkt å forsvare eller gå til angrep på enten den ene eller den andre. Men utfordringene er litt mer kompleks og sammensatt enn det som man får inntrykk av når man ser på dagsrevyen eller andre nyhetssendinger.</a:t>
            </a:r>
          </a:p>
        </p:txBody>
      </p:sp>
      <p:sp>
        <p:nvSpPr>
          <p:cNvPr id="31748" name="Plassholder for lysbildenummer 3"/>
          <p:cNvSpPr>
            <a:spLocks noGrp="1"/>
          </p:cNvSpPr>
          <p:nvPr>
            <p:ph type="sldNum" sz="quarter" idx="5"/>
          </p:nvPr>
        </p:nvSpPr>
        <p:spPr>
          <a:noFill/>
        </p:spPr>
        <p:txBody>
          <a:bodyPr/>
          <a:lstStyle/>
          <a:p>
            <a:fld id="{A929D71C-37D7-4E82-84C8-B422BAEF0407}" type="slidenum">
              <a:rPr lang="nb-NO" smtClean="0"/>
              <a:pPr/>
              <a:t>2</a:t>
            </a:fld>
            <a:endParaRPr lang="nb-NO"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lassholder for lysbilde 1"/>
          <p:cNvSpPr>
            <a:spLocks noGrp="1" noRot="1" noChangeAspect="1" noTextEdit="1"/>
          </p:cNvSpPr>
          <p:nvPr>
            <p:ph type="sldImg"/>
          </p:nvPr>
        </p:nvSpPr>
        <p:spPr>
          <a:ln/>
        </p:spPr>
      </p:sp>
      <p:sp>
        <p:nvSpPr>
          <p:cNvPr id="32771" name="Plassholder for notater 2"/>
          <p:cNvSpPr>
            <a:spLocks noGrp="1"/>
          </p:cNvSpPr>
          <p:nvPr>
            <p:ph type="body" idx="1"/>
          </p:nvPr>
        </p:nvSpPr>
        <p:spPr>
          <a:noFill/>
          <a:ln/>
        </p:spPr>
        <p:txBody>
          <a:bodyPr/>
          <a:lstStyle/>
          <a:p>
            <a:r>
              <a:rPr lang="nb-NO" smtClean="0"/>
              <a:t>En av utfordringene vi har skulle fremkomme tydelig fra denne figuren. Nord-Norge preges av fraflytning med unntak av byene som har en netto tilflytning. Men som figuren viser så er veksten enkelte steder på bekostning av resten av regionen og landsdelen sett under ett har en netto fraflytning. Tar man befolkningsnedgangen og legger til at befolkningen i Norge som sådan vokser så ser bildet desto mer alarmerende ut for Nord-Norge. Her skal det nevnes at det også er forskjell i aldersgruppene hvor unge nyutdannede er de som forsvinner. Vi går mot en befolkning som mangler aldersgruppen fra de er ferdigutdannet i begynnelsen av 20 årene til de få som kommer tilbake når de er rundt 40 og ungene har begynt på videreutdanning. Jeg selv er et eksempel i så måte, jeg forsvant fra Nord-Norge så fort jeg var ferdig med maskinistskolen og kom tilbake for 7 år siden når jeg hadde fått litt erfaring under vingene og fikk tilbud om en jobb jeg ikke kunne si nei takk til.</a:t>
            </a:r>
          </a:p>
        </p:txBody>
      </p:sp>
      <p:sp>
        <p:nvSpPr>
          <p:cNvPr id="32772" name="Plassholder for lysbildenummer 3"/>
          <p:cNvSpPr>
            <a:spLocks noGrp="1"/>
          </p:cNvSpPr>
          <p:nvPr>
            <p:ph type="sldNum" sz="quarter" idx="5"/>
          </p:nvPr>
        </p:nvSpPr>
        <p:spPr>
          <a:noFill/>
        </p:spPr>
        <p:txBody>
          <a:bodyPr/>
          <a:lstStyle/>
          <a:p>
            <a:fld id="{DCA40F03-EE2C-4D6D-9AE6-155130FAF7CA}" type="slidenum">
              <a:rPr lang="nb-NO" smtClean="0"/>
              <a:pPr/>
              <a:t>3</a:t>
            </a:fld>
            <a:endParaRPr lang="nb-NO"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Plassholder for lysbilde 1"/>
          <p:cNvSpPr>
            <a:spLocks noGrp="1" noRot="1" noChangeAspect="1" noTextEdit="1"/>
          </p:cNvSpPr>
          <p:nvPr>
            <p:ph type="sldImg"/>
          </p:nvPr>
        </p:nvSpPr>
        <p:spPr>
          <a:ln/>
        </p:spPr>
      </p:sp>
      <p:sp>
        <p:nvSpPr>
          <p:cNvPr id="33795" name="Plassholder for notater 2"/>
          <p:cNvSpPr>
            <a:spLocks noGrp="1"/>
          </p:cNvSpPr>
          <p:nvPr>
            <p:ph type="body" idx="1"/>
          </p:nvPr>
        </p:nvSpPr>
        <p:spPr>
          <a:noFill/>
          <a:ln/>
        </p:spPr>
        <p:txBody>
          <a:bodyPr/>
          <a:lstStyle/>
          <a:p>
            <a:r>
              <a:rPr lang="nb-NO" smtClean="0"/>
              <a:t>Så hvilken verdiskapning vil vi ha her i Nord-Norge? Som jeg nevnte tidligere så tror jeg at skal ungene på bildet fra barneskolen kunne få oppfylt BÅDE ønsket om karriere og om å bo i Nord-Norge så trenger vi et kreativt fokus på en bred næringslivsutvikling. Vi trenger turister, vi trenger fiskere, oppdrettere, lærere og vi trenger industriarbeidere. Og man kan like det eller ikke, men når vi ser på Hammerfest og på Sandnessjøen så fungerer petroleumsindustrien som en økonomisk motor. I en omdømmeundersøkelse vi gjorde for et selskap så tok jeg med noen spørsmål om hva slags fremtidig næringsutvikling man ville ha. De fleste ville ha en utvikling av både fisk, turisme og petroleum. Tar man tallene fra turisme, petroleum og fisk så er det tydelig at alle bidrar vesentlig til norsk og Nordnorsk økonomi. Og jeg tror at dersom kloke hoder i Nord-Norge legger sine kloke hoder sammen, prater sammen og lærer av hverandre, så kan man få til en bærekraftig utvikling på Nord-Norges premisser og som er langt mer nyansert enn et ja/nei spørsmål og svar.</a:t>
            </a:r>
          </a:p>
        </p:txBody>
      </p:sp>
      <p:sp>
        <p:nvSpPr>
          <p:cNvPr id="33796" name="Plassholder for lysbildenummer 3"/>
          <p:cNvSpPr>
            <a:spLocks noGrp="1"/>
          </p:cNvSpPr>
          <p:nvPr>
            <p:ph type="sldNum" sz="quarter" idx="5"/>
          </p:nvPr>
        </p:nvSpPr>
        <p:spPr>
          <a:noFill/>
        </p:spPr>
        <p:txBody>
          <a:bodyPr/>
          <a:lstStyle/>
          <a:p>
            <a:fld id="{3F934F54-B094-44E8-81A2-90089FC42D1A}" type="slidenum">
              <a:rPr lang="nb-NO" smtClean="0"/>
              <a:pPr/>
              <a:t>4</a:t>
            </a:fld>
            <a:endParaRPr lang="nb-NO"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lassholder for lysbilde 1"/>
          <p:cNvSpPr>
            <a:spLocks noGrp="1" noRot="1" noChangeAspect="1" noTextEdit="1"/>
          </p:cNvSpPr>
          <p:nvPr>
            <p:ph type="sldImg"/>
          </p:nvPr>
        </p:nvSpPr>
        <p:spPr>
          <a:ln/>
        </p:spPr>
      </p:sp>
      <p:sp>
        <p:nvSpPr>
          <p:cNvPr id="29699" name="Plassholder for notater 2"/>
          <p:cNvSpPr>
            <a:spLocks noGrp="1"/>
          </p:cNvSpPr>
          <p:nvPr>
            <p:ph type="body" idx="1"/>
          </p:nvPr>
        </p:nvSpPr>
        <p:spPr>
          <a:noFill/>
          <a:ln/>
        </p:spPr>
        <p:txBody>
          <a:bodyPr/>
          <a:lstStyle/>
          <a:p>
            <a:r>
              <a:rPr lang="en-US" smtClean="0"/>
              <a:t>Remember this figure from the trial lecture? I will get back to this figure, but in order to understand what I mean by structure, I will give a short overview of Giddens 1984 Theory of Structuration.</a:t>
            </a:r>
          </a:p>
        </p:txBody>
      </p:sp>
      <p:sp>
        <p:nvSpPr>
          <p:cNvPr id="29700" name="Plassholder for lysbildenummer 3"/>
          <p:cNvSpPr>
            <a:spLocks noGrp="1"/>
          </p:cNvSpPr>
          <p:nvPr>
            <p:ph type="sldNum" sz="quarter" idx="5"/>
          </p:nvPr>
        </p:nvSpPr>
        <p:spPr>
          <a:noFill/>
        </p:spPr>
        <p:txBody>
          <a:bodyPr/>
          <a:lstStyle/>
          <a:p>
            <a:fld id="{74FFDC19-0F2A-41A4-8A3C-04944074BA66}" type="slidenum">
              <a:rPr lang="nb-NO" smtClean="0"/>
              <a:pPr/>
              <a:t>11</a:t>
            </a:fld>
            <a:endParaRPr lang="nb-NO"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sldNum" sz="quarter" idx="5"/>
          </p:nvPr>
        </p:nvSpPr>
        <p:spPr>
          <a:noFill/>
        </p:spPr>
        <p:txBody>
          <a:bodyPr/>
          <a:lstStyle/>
          <a:p>
            <a:fld id="{3C080B07-CB2C-4E4B-AC64-AF6725C4EA51}" type="slidenum">
              <a:rPr lang="nb-NO" smtClean="0"/>
              <a:pPr/>
              <a:t>17</a:t>
            </a:fld>
            <a:endParaRPr lang="nb-NO"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742950" y="2130425"/>
            <a:ext cx="84201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b-NO"/>
          </a:p>
        </p:txBody>
      </p:sp>
      <p:sp>
        <p:nvSpPr>
          <p:cNvPr id="4" name="Rectangle 3"/>
          <p:cNvSpPr>
            <a:spLocks noGrp="1" noChangeArrowheads="1"/>
          </p:cNvSpPr>
          <p:nvPr>
            <p:ph type="dt" sz="half" idx="10"/>
          </p:nvPr>
        </p:nvSpPr>
        <p:spPr>
          <a:ln/>
        </p:spPr>
        <p:txBody>
          <a:bodyPr/>
          <a:lstStyle>
            <a:lvl1pPr>
              <a:defRPr/>
            </a:lvl1pPr>
          </a:lstStyle>
          <a:p>
            <a:pPr>
              <a:defRPr/>
            </a:pPr>
            <a:endParaRPr lang="nb-NO"/>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E4F371CA-9E5C-445B-B04D-71CB5F9D5C85}" type="slidenum">
              <a:rPr lang="nb-NO"/>
              <a:pPr>
                <a:defRPr/>
              </a:pPr>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3"/>
          <p:cNvSpPr>
            <a:spLocks noGrp="1" noChangeArrowheads="1"/>
          </p:cNvSpPr>
          <p:nvPr>
            <p:ph type="dt" sz="half" idx="10"/>
          </p:nvPr>
        </p:nvSpPr>
        <p:spPr>
          <a:ln/>
        </p:spPr>
        <p:txBody>
          <a:bodyPr/>
          <a:lstStyle>
            <a:lvl1pPr>
              <a:defRPr/>
            </a:lvl1pPr>
          </a:lstStyle>
          <a:p>
            <a:pPr>
              <a:defRPr/>
            </a:pPr>
            <a:endParaRPr lang="nb-NO"/>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BD4A5D33-6232-48A7-B72F-49F0E84C6E18}" type="slidenum">
              <a:rPr lang="nb-NO"/>
              <a:pPr>
                <a:defRPr/>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794500" y="0"/>
            <a:ext cx="2197100" cy="6172200"/>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200025" y="0"/>
            <a:ext cx="6442075" cy="617220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3"/>
          <p:cNvSpPr>
            <a:spLocks noGrp="1" noChangeArrowheads="1"/>
          </p:cNvSpPr>
          <p:nvPr>
            <p:ph type="dt" sz="half" idx="10"/>
          </p:nvPr>
        </p:nvSpPr>
        <p:spPr>
          <a:ln/>
        </p:spPr>
        <p:txBody>
          <a:bodyPr/>
          <a:lstStyle>
            <a:lvl1pPr>
              <a:defRPr/>
            </a:lvl1pPr>
          </a:lstStyle>
          <a:p>
            <a:pPr>
              <a:defRPr/>
            </a:pPr>
            <a:endParaRPr lang="nb-NO"/>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A63B0743-F167-4329-8ACE-2B6A25FC9771}" type="slidenum">
              <a:rPr lang="nb-NO"/>
              <a:pPr>
                <a:defRPr/>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3"/>
          <p:cNvSpPr>
            <a:spLocks noGrp="1" noChangeArrowheads="1"/>
          </p:cNvSpPr>
          <p:nvPr>
            <p:ph type="dt" sz="half" idx="10"/>
          </p:nvPr>
        </p:nvSpPr>
        <p:spPr>
          <a:ln/>
        </p:spPr>
        <p:txBody>
          <a:bodyPr/>
          <a:lstStyle>
            <a:lvl1pPr>
              <a:defRPr/>
            </a:lvl1pPr>
          </a:lstStyle>
          <a:p>
            <a:pPr>
              <a:defRPr/>
            </a:pPr>
            <a:endParaRPr lang="nb-NO"/>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E4E643BE-C483-4581-84DE-8A2ACADAA214}" type="slidenum">
              <a:rPr lang="nb-NO"/>
              <a:pPr>
                <a:defRPr/>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82638" y="4406900"/>
            <a:ext cx="84201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3"/>
          <p:cNvSpPr>
            <a:spLocks noGrp="1" noChangeArrowheads="1"/>
          </p:cNvSpPr>
          <p:nvPr>
            <p:ph type="dt" sz="half" idx="10"/>
          </p:nvPr>
        </p:nvSpPr>
        <p:spPr>
          <a:ln/>
        </p:spPr>
        <p:txBody>
          <a:bodyPr/>
          <a:lstStyle>
            <a:lvl1pPr>
              <a:defRPr/>
            </a:lvl1pPr>
          </a:lstStyle>
          <a:p>
            <a:pPr>
              <a:defRPr/>
            </a:pPr>
            <a:endParaRPr lang="nb-NO"/>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62DF845A-A92C-4267-AAB4-EAA6B75A6A80}" type="slidenum">
              <a:rPr lang="nb-NO"/>
              <a:pPr>
                <a:defRPr/>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228600" y="1125538"/>
            <a:ext cx="4305300" cy="5046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86300" y="1125538"/>
            <a:ext cx="4305300" cy="5046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3"/>
          <p:cNvSpPr>
            <a:spLocks noGrp="1" noChangeArrowheads="1"/>
          </p:cNvSpPr>
          <p:nvPr>
            <p:ph type="dt" sz="half" idx="10"/>
          </p:nvPr>
        </p:nvSpPr>
        <p:spPr>
          <a:ln/>
        </p:spPr>
        <p:txBody>
          <a:bodyPr/>
          <a:lstStyle>
            <a:lvl1pPr>
              <a:defRPr/>
            </a:lvl1pPr>
          </a:lstStyle>
          <a:p>
            <a:pPr>
              <a:defRPr/>
            </a:pPr>
            <a:endParaRPr lang="nb-NO"/>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7730C829-B1E4-4213-8211-05186831D7FB}" type="slidenum">
              <a:rPr lang="nb-NO"/>
              <a:pPr>
                <a:defRPr/>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95300" y="274638"/>
            <a:ext cx="89154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3"/>
          <p:cNvSpPr>
            <a:spLocks noGrp="1" noChangeArrowheads="1"/>
          </p:cNvSpPr>
          <p:nvPr>
            <p:ph type="dt" sz="half" idx="10"/>
          </p:nvPr>
        </p:nvSpPr>
        <p:spPr>
          <a:ln/>
        </p:spPr>
        <p:txBody>
          <a:bodyPr/>
          <a:lstStyle>
            <a:lvl1pPr>
              <a:defRPr/>
            </a:lvl1pPr>
          </a:lstStyle>
          <a:p>
            <a:pPr>
              <a:defRPr/>
            </a:pPr>
            <a:endParaRPr lang="nb-NO"/>
          </a:p>
        </p:txBody>
      </p:sp>
      <p:sp>
        <p:nvSpPr>
          <p:cNvPr id="8" name="Rectangle 4"/>
          <p:cNvSpPr>
            <a:spLocks noGrp="1" noChangeArrowheads="1"/>
          </p:cNvSpPr>
          <p:nvPr>
            <p:ph type="ftr" sz="quarter" idx="11"/>
          </p:nvPr>
        </p:nvSpPr>
        <p:spPr>
          <a:ln/>
        </p:spPr>
        <p:txBody>
          <a:bodyPr/>
          <a:lstStyle>
            <a:lvl1pPr>
              <a:defRPr/>
            </a:lvl1pPr>
          </a:lstStyle>
          <a:p>
            <a:pPr>
              <a:defRPr/>
            </a:pPr>
            <a:endParaRPr lang="en-US"/>
          </a:p>
        </p:txBody>
      </p:sp>
      <p:sp>
        <p:nvSpPr>
          <p:cNvPr id="9" name="Rectangle 5"/>
          <p:cNvSpPr>
            <a:spLocks noGrp="1" noChangeArrowheads="1"/>
          </p:cNvSpPr>
          <p:nvPr>
            <p:ph type="sldNum" sz="quarter" idx="12"/>
          </p:nvPr>
        </p:nvSpPr>
        <p:spPr>
          <a:ln/>
        </p:spPr>
        <p:txBody>
          <a:bodyPr/>
          <a:lstStyle>
            <a:lvl1pPr>
              <a:defRPr/>
            </a:lvl1pPr>
          </a:lstStyle>
          <a:p>
            <a:pPr>
              <a:defRPr/>
            </a:pPr>
            <a:fld id="{ADE7017F-BC14-4E4D-B5A3-B12421BBC8C0}" type="slidenum">
              <a:rPr lang="nb-NO"/>
              <a:pPr>
                <a:defRPr/>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3"/>
          <p:cNvSpPr>
            <a:spLocks noGrp="1" noChangeArrowheads="1"/>
          </p:cNvSpPr>
          <p:nvPr>
            <p:ph type="dt" sz="half" idx="10"/>
          </p:nvPr>
        </p:nvSpPr>
        <p:spPr>
          <a:ln/>
        </p:spPr>
        <p:txBody>
          <a:bodyPr/>
          <a:lstStyle>
            <a:lvl1pPr>
              <a:defRPr/>
            </a:lvl1pPr>
          </a:lstStyle>
          <a:p>
            <a:pPr>
              <a:defRPr/>
            </a:pPr>
            <a:endParaRPr lang="nb-NO"/>
          </a:p>
        </p:txBody>
      </p:sp>
      <p:sp>
        <p:nvSpPr>
          <p:cNvPr id="4" name="Rectangle 4"/>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0D46128E-EA80-4FFF-8922-528536CD568F}" type="slidenum">
              <a:rPr lang="nb-NO"/>
              <a:pPr>
                <a:defRPr/>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nb-NO"/>
          </a:p>
        </p:txBody>
      </p:sp>
      <p:sp>
        <p:nvSpPr>
          <p:cNvPr id="3" name="Rectangle 4"/>
          <p:cNvSpPr>
            <a:spLocks noGrp="1" noChangeArrowheads="1"/>
          </p:cNvSpPr>
          <p:nvPr>
            <p:ph type="ftr" sz="quarter" idx="11"/>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nvPr>
        </p:nvSpPr>
        <p:spPr>
          <a:ln/>
        </p:spPr>
        <p:txBody>
          <a:bodyPr/>
          <a:lstStyle>
            <a:lvl1pPr>
              <a:defRPr/>
            </a:lvl1pPr>
          </a:lstStyle>
          <a:p>
            <a:pPr>
              <a:defRPr/>
            </a:pPr>
            <a:fld id="{61BBB450-6FDB-4F56-996F-8944A38D671A}" type="slidenum">
              <a:rPr lang="nb-NO"/>
              <a:pPr>
                <a:defRPr/>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95300" y="273050"/>
            <a:ext cx="3259138" cy="1162050"/>
          </a:xfrm>
        </p:spPr>
        <p:txBody>
          <a:bodyPr/>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3"/>
          <p:cNvSpPr>
            <a:spLocks noGrp="1" noChangeArrowheads="1"/>
          </p:cNvSpPr>
          <p:nvPr>
            <p:ph type="dt" sz="half" idx="10"/>
          </p:nvPr>
        </p:nvSpPr>
        <p:spPr>
          <a:ln/>
        </p:spPr>
        <p:txBody>
          <a:bodyPr/>
          <a:lstStyle>
            <a:lvl1pPr>
              <a:defRPr/>
            </a:lvl1pPr>
          </a:lstStyle>
          <a:p>
            <a:pPr>
              <a:defRPr/>
            </a:pPr>
            <a:endParaRPr lang="nb-NO"/>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A7715920-18D1-4766-B4A8-739376BB6713}" type="slidenum">
              <a:rPr lang="nb-NO"/>
              <a:pPr>
                <a:defRPr/>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941513" y="4800600"/>
            <a:ext cx="5943600" cy="566738"/>
          </a:xfrm>
        </p:spPr>
        <p:txBody>
          <a:bodyPr/>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Plassholder for tekst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3"/>
          <p:cNvSpPr>
            <a:spLocks noGrp="1" noChangeArrowheads="1"/>
          </p:cNvSpPr>
          <p:nvPr>
            <p:ph type="dt" sz="half" idx="10"/>
          </p:nvPr>
        </p:nvSpPr>
        <p:spPr>
          <a:ln/>
        </p:spPr>
        <p:txBody>
          <a:bodyPr/>
          <a:lstStyle>
            <a:lvl1pPr>
              <a:defRPr/>
            </a:lvl1pPr>
          </a:lstStyle>
          <a:p>
            <a:pPr>
              <a:defRPr/>
            </a:pPr>
            <a:endParaRPr lang="nb-NO"/>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B84EBD55-6F02-4200-B9AA-11DB3B921BFC}" type="slidenum">
              <a:rPr lang="nb-NO"/>
              <a:pPr>
                <a:defRPr/>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oleObject" Target="../embeddings/oleObject3.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2.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8991600" y="0"/>
          <a:ext cx="914400" cy="5486400"/>
        </p:xfrm>
        <a:graphic>
          <a:graphicData uri="http://schemas.openxmlformats.org/presentationml/2006/ole">
            <p:oleObj spid="_x0000_s1026" name="Image" r:id="rId14" imgW="792772" imgH="5925466" progId="">
              <p:embed/>
            </p:oleObj>
          </a:graphicData>
        </a:graphic>
      </p:graphicFrame>
      <p:sp>
        <p:nvSpPr>
          <p:cNvPr id="25603" name="Rectangle 3"/>
          <p:cNvSpPr>
            <a:spLocks noGrp="1" noChangeArrowheads="1"/>
          </p:cNvSpPr>
          <p:nvPr>
            <p:ph type="dt" sz="half" idx="2"/>
          </p:nvPr>
        </p:nvSpPr>
        <p:spPr bwMode="auto">
          <a:xfrm>
            <a:off x="742950" y="6324600"/>
            <a:ext cx="2063750" cy="3810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pPr>
              <a:defRPr/>
            </a:pPr>
            <a:endParaRPr lang="nb-NO"/>
          </a:p>
        </p:txBody>
      </p:sp>
      <p:sp>
        <p:nvSpPr>
          <p:cNvPr id="25604" name="Rectangle 4"/>
          <p:cNvSpPr>
            <a:spLocks noGrp="1" noChangeArrowheads="1"/>
          </p:cNvSpPr>
          <p:nvPr>
            <p:ph type="ftr" sz="quarter" idx="3"/>
          </p:nvPr>
        </p:nvSpPr>
        <p:spPr bwMode="auto">
          <a:xfrm>
            <a:off x="2895600" y="6324600"/>
            <a:ext cx="3810000" cy="3810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700" b="1">
                <a:solidFill>
                  <a:srgbClr val="000066"/>
                </a:solidFill>
                <a:latin typeface="ITC Officina Sans Book" pitchFamily="34"/>
              </a:defRPr>
            </a:lvl1pPr>
          </a:lstStyle>
          <a:p>
            <a:pPr>
              <a:defRPr/>
            </a:pPr>
            <a:endParaRPr lang="en-US"/>
          </a:p>
        </p:txBody>
      </p:sp>
      <p:sp>
        <p:nvSpPr>
          <p:cNvPr id="25605" name="Rectangle 5"/>
          <p:cNvSpPr>
            <a:spLocks noGrp="1" noChangeArrowheads="1"/>
          </p:cNvSpPr>
          <p:nvPr>
            <p:ph type="sldNum" sz="quarter" idx="4"/>
          </p:nvPr>
        </p:nvSpPr>
        <p:spPr bwMode="auto">
          <a:xfrm>
            <a:off x="6858000" y="6324600"/>
            <a:ext cx="2063750" cy="3810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900">
                <a:solidFill>
                  <a:srgbClr val="001D7A"/>
                </a:solidFill>
                <a:latin typeface="Arial" charset="0"/>
              </a:defRPr>
            </a:lvl1pPr>
          </a:lstStyle>
          <a:p>
            <a:pPr>
              <a:defRPr/>
            </a:pPr>
            <a:fld id="{9F781249-D91F-432F-B230-A1BB25DC650F}" type="slidenum">
              <a:rPr lang="nb-NO"/>
              <a:pPr>
                <a:defRPr/>
              </a:pPr>
              <a:t>‹#›</a:t>
            </a:fld>
            <a:endParaRPr lang="nb-NO"/>
          </a:p>
        </p:txBody>
      </p:sp>
      <p:sp>
        <p:nvSpPr>
          <p:cNvPr id="25606" name="Rectangle 6"/>
          <p:cNvSpPr>
            <a:spLocks noChangeArrowheads="1"/>
          </p:cNvSpPr>
          <p:nvPr/>
        </p:nvSpPr>
        <p:spPr bwMode="auto">
          <a:xfrm>
            <a:off x="0" y="0"/>
            <a:ext cx="8832850" cy="6324600"/>
          </a:xfrm>
          <a:prstGeom prst="rect">
            <a:avLst/>
          </a:prstGeom>
          <a:solidFill>
            <a:schemeClr val="tx1"/>
          </a:solidFill>
          <a:ln w="0">
            <a:solidFill>
              <a:schemeClr val="tx1"/>
            </a:solidFill>
            <a:miter lim="800000"/>
            <a:headEnd/>
            <a:tailEnd/>
          </a:ln>
          <a:effectLst/>
        </p:spPr>
        <p:txBody>
          <a:bodyPr wrap="none" anchor="ctr"/>
          <a:lstStyle/>
          <a:p>
            <a:pPr>
              <a:defRPr/>
            </a:pPr>
            <a:endParaRPr lang="nb-NO"/>
          </a:p>
        </p:txBody>
      </p:sp>
      <p:sp>
        <p:nvSpPr>
          <p:cNvPr id="25607" name="Rectangle 7"/>
          <p:cNvSpPr>
            <a:spLocks noChangeArrowheads="1"/>
          </p:cNvSpPr>
          <p:nvPr/>
        </p:nvSpPr>
        <p:spPr bwMode="auto">
          <a:xfrm>
            <a:off x="0" y="981075"/>
            <a:ext cx="9891713" cy="85725"/>
          </a:xfrm>
          <a:prstGeom prst="rect">
            <a:avLst/>
          </a:prstGeom>
          <a:solidFill>
            <a:srgbClr val="F2D70C"/>
          </a:solidFill>
          <a:ln w="9525">
            <a:noFill/>
            <a:miter lim="800000"/>
            <a:headEnd/>
            <a:tailEnd/>
          </a:ln>
          <a:effectLst/>
        </p:spPr>
        <p:txBody>
          <a:bodyPr wrap="none" anchor="ctr"/>
          <a:lstStyle/>
          <a:p>
            <a:pPr>
              <a:defRPr/>
            </a:pPr>
            <a:endParaRPr lang="nb-NO"/>
          </a:p>
        </p:txBody>
      </p:sp>
      <p:sp>
        <p:nvSpPr>
          <p:cNvPr id="1035" name="Rectangle 8"/>
          <p:cNvSpPr>
            <a:spLocks noGrp="1" noChangeArrowheads="1"/>
          </p:cNvSpPr>
          <p:nvPr>
            <p:ph type="body" idx="1"/>
          </p:nvPr>
        </p:nvSpPr>
        <p:spPr bwMode="auto">
          <a:xfrm>
            <a:off x="228600" y="1125538"/>
            <a:ext cx="8763000" cy="504666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25609" name="Rectangle 9"/>
          <p:cNvSpPr>
            <a:spLocks noGrp="1" noChangeArrowheads="1"/>
          </p:cNvSpPr>
          <p:nvPr>
            <p:ph type="title"/>
          </p:nvPr>
        </p:nvSpPr>
        <p:spPr bwMode="auto">
          <a:xfrm>
            <a:off x="200025" y="0"/>
            <a:ext cx="8742363" cy="90805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lvl="0"/>
            <a:r>
              <a:rPr lang="nb-NO" smtClean="0"/>
              <a:t>Klikk for å redigere tittelstil i malen</a:t>
            </a:r>
          </a:p>
        </p:txBody>
      </p:sp>
      <p:sp>
        <p:nvSpPr>
          <p:cNvPr id="25610" name="Rectangle 10"/>
          <p:cNvSpPr>
            <a:spLocks noChangeArrowheads="1"/>
          </p:cNvSpPr>
          <p:nvPr/>
        </p:nvSpPr>
        <p:spPr bwMode="auto">
          <a:xfrm rot="16200000">
            <a:off x="9155113" y="6045200"/>
            <a:ext cx="522287" cy="214313"/>
          </a:xfrm>
          <a:prstGeom prst="rect">
            <a:avLst/>
          </a:prstGeom>
          <a:noFill/>
          <a:ln w="9525">
            <a:noFill/>
            <a:miter lim="800000"/>
            <a:headEnd/>
            <a:tailEnd/>
          </a:ln>
          <a:effectLst/>
        </p:spPr>
        <p:txBody>
          <a:bodyPr wrap="none" lIns="92075" tIns="46038" rIns="92075" bIns="46038">
            <a:spAutoFit/>
          </a:bodyPr>
          <a:lstStyle/>
          <a:p>
            <a:pPr>
              <a:defRPr/>
            </a:pPr>
            <a:r>
              <a:rPr lang="nb-NO" sz="800"/>
              <a:t>OMJ-98</a:t>
            </a:r>
          </a:p>
        </p:txBody>
      </p:sp>
      <p:graphicFrame>
        <p:nvGraphicFramePr>
          <p:cNvPr id="1027" name="Object 11"/>
          <p:cNvGraphicFramePr>
            <a:graphicFrameLocks noChangeAspect="1"/>
          </p:cNvGraphicFramePr>
          <p:nvPr/>
        </p:nvGraphicFramePr>
        <p:xfrm>
          <a:off x="9039225" y="5791200"/>
          <a:ext cx="788988" cy="914400"/>
        </p:xfrm>
        <a:graphic>
          <a:graphicData uri="http://schemas.openxmlformats.org/presentationml/2006/ole">
            <p:oleObj spid="_x0000_s1027" name="Image" r:id="rId15" imgW="4396753" imgH="5095658" progId="">
              <p:embed/>
            </p:oleObj>
          </a:graphicData>
        </a:graphic>
      </p:graphicFrame>
      <p:graphicFrame>
        <p:nvGraphicFramePr>
          <p:cNvPr id="1028" name="Object 12"/>
          <p:cNvGraphicFramePr>
            <a:graphicFrameLocks noChangeAspect="1"/>
          </p:cNvGraphicFramePr>
          <p:nvPr/>
        </p:nvGraphicFramePr>
        <p:xfrm>
          <a:off x="0" y="6248400"/>
          <a:ext cx="8839200" cy="76200"/>
        </p:xfrm>
        <a:graphic>
          <a:graphicData uri="http://schemas.openxmlformats.org/presentationml/2006/ole">
            <p:oleObj spid="_x0000_s1028" name="Image" r:id="rId16" imgW="9270077" imgH="123112" progId="">
              <p:embed/>
            </p:oleObj>
          </a:graphicData>
        </a:graphic>
      </p:graphicFrame>
      <p:sp>
        <p:nvSpPr>
          <p:cNvPr id="25613" name="Rectangle 13"/>
          <p:cNvSpPr>
            <a:spLocks noChangeArrowheads="1"/>
          </p:cNvSpPr>
          <p:nvPr/>
        </p:nvSpPr>
        <p:spPr bwMode="auto">
          <a:xfrm rot="-5400000">
            <a:off x="7949407" y="2797969"/>
            <a:ext cx="3130550" cy="579437"/>
          </a:xfrm>
          <a:prstGeom prst="rect">
            <a:avLst/>
          </a:prstGeom>
          <a:noFill/>
          <a:ln w="12700">
            <a:noFill/>
            <a:miter lim="800000"/>
            <a:headEnd type="none" w="sm" len="sm"/>
            <a:tailEnd type="none" w="sm" len="sm"/>
          </a:ln>
          <a:effectLst/>
        </p:spPr>
        <p:txBody>
          <a:bodyPr>
            <a:spAutoFit/>
          </a:bodyPr>
          <a:lstStyle/>
          <a:p>
            <a:pPr>
              <a:defRPr/>
            </a:pPr>
            <a:r>
              <a:rPr lang="nb-NO" sz="320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ITC Officina Sans Book" pitchFamily="34"/>
              </a:rPr>
              <a:t>www.hibo.no</a:t>
            </a:r>
          </a:p>
        </p:txBody>
      </p:sp>
      <p:pic>
        <p:nvPicPr>
          <p:cNvPr id="1039" name="Picture 15" descr="hhb_engelsk_liten"/>
          <p:cNvPicPr>
            <a:picLocks noChangeAspect="1" noChangeArrowheads="1"/>
          </p:cNvPicPr>
          <p:nvPr userDrawn="1"/>
        </p:nvPicPr>
        <p:blipFill>
          <a:blip r:embed="rId17" cstate="print"/>
          <a:srcRect/>
          <a:stretch>
            <a:fillRect/>
          </a:stretch>
        </p:blipFill>
        <p:spPr bwMode="auto">
          <a:xfrm>
            <a:off x="8983663" y="4784725"/>
            <a:ext cx="920750" cy="94932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eaLnBrk="0" fontAlgn="base" hangingPunct="0">
        <a:spcBef>
          <a:spcPct val="0"/>
        </a:spcBef>
        <a:spcAft>
          <a:spcPct val="0"/>
        </a:spcAft>
        <a:defRPr sz="2600" b="1">
          <a:solidFill>
            <a:srgbClr val="001D7A"/>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600" b="1">
          <a:solidFill>
            <a:srgbClr val="001D7A"/>
          </a:solidFill>
          <a:effectLst>
            <a:outerShdw blurRad="38100" dist="38100" dir="2700000" algn="tl">
              <a:srgbClr val="C0C0C0"/>
            </a:outerShdw>
          </a:effectLst>
          <a:latin typeface="ITC Officina Sans Book" pitchFamily="34"/>
        </a:defRPr>
      </a:lvl2pPr>
      <a:lvl3pPr algn="l" rtl="0" eaLnBrk="0" fontAlgn="base" hangingPunct="0">
        <a:spcBef>
          <a:spcPct val="0"/>
        </a:spcBef>
        <a:spcAft>
          <a:spcPct val="0"/>
        </a:spcAft>
        <a:defRPr sz="2600" b="1">
          <a:solidFill>
            <a:srgbClr val="001D7A"/>
          </a:solidFill>
          <a:effectLst>
            <a:outerShdw blurRad="38100" dist="38100" dir="2700000" algn="tl">
              <a:srgbClr val="C0C0C0"/>
            </a:outerShdw>
          </a:effectLst>
          <a:latin typeface="ITC Officina Sans Book" pitchFamily="34"/>
        </a:defRPr>
      </a:lvl3pPr>
      <a:lvl4pPr algn="l" rtl="0" eaLnBrk="0" fontAlgn="base" hangingPunct="0">
        <a:spcBef>
          <a:spcPct val="0"/>
        </a:spcBef>
        <a:spcAft>
          <a:spcPct val="0"/>
        </a:spcAft>
        <a:defRPr sz="2600" b="1">
          <a:solidFill>
            <a:srgbClr val="001D7A"/>
          </a:solidFill>
          <a:effectLst>
            <a:outerShdw blurRad="38100" dist="38100" dir="2700000" algn="tl">
              <a:srgbClr val="C0C0C0"/>
            </a:outerShdw>
          </a:effectLst>
          <a:latin typeface="ITC Officina Sans Book" pitchFamily="34"/>
        </a:defRPr>
      </a:lvl4pPr>
      <a:lvl5pPr algn="l" rtl="0" eaLnBrk="0" fontAlgn="base" hangingPunct="0">
        <a:spcBef>
          <a:spcPct val="0"/>
        </a:spcBef>
        <a:spcAft>
          <a:spcPct val="0"/>
        </a:spcAft>
        <a:defRPr sz="2600" b="1">
          <a:solidFill>
            <a:srgbClr val="001D7A"/>
          </a:solidFill>
          <a:effectLst>
            <a:outerShdw blurRad="38100" dist="38100" dir="2700000" algn="tl">
              <a:srgbClr val="C0C0C0"/>
            </a:outerShdw>
          </a:effectLst>
          <a:latin typeface="ITC Officina Sans Book" pitchFamily="34"/>
        </a:defRPr>
      </a:lvl5pPr>
      <a:lvl6pPr marL="457200" algn="l" rtl="0" eaLnBrk="0" fontAlgn="base" hangingPunct="0">
        <a:spcBef>
          <a:spcPct val="0"/>
        </a:spcBef>
        <a:spcAft>
          <a:spcPct val="0"/>
        </a:spcAft>
        <a:defRPr sz="2600" b="1">
          <a:solidFill>
            <a:srgbClr val="001D7A"/>
          </a:solidFill>
          <a:effectLst>
            <a:outerShdw blurRad="38100" dist="38100" dir="2700000" algn="tl">
              <a:srgbClr val="C0C0C0"/>
            </a:outerShdw>
          </a:effectLst>
          <a:latin typeface="ITC Officina Sans Book" pitchFamily="34"/>
        </a:defRPr>
      </a:lvl6pPr>
      <a:lvl7pPr marL="914400" algn="l" rtl="0" eaLnBrk="0" fontAlgn="base" hangingPunct="0">
        <a:spcBef>
          <a:spcPct val="0"/>
        </a:spcBef>
        <a:spcAft>
          <a:spcPct val="0"/>
        </a:spcAft>
        <a:defRPr sz="2600" b="1">
          <a:solidFill>
            <a:srgbClr val="001D7A"/>
          </a:solidFill>
          <a:effectLst>
            <a:outerShdw blurRad="38100" dist="38100" dir="2700000" algn="tl">
              <a:srgbClr val="C0C0C0"/>
            </a:outerShdw>
          </a:effectLst>
          <a:latin typeface="ITC Officina Sans Book" pitchFamily="34"/>
        </a:defRPr>
      </a:lvl7pPr>
      <a:lvl8pPr marL="1371600" algn="l" rtl="0" eaLnBrk="0" fontAlgn="base" hangingPunct="0">
        <a:spcBef>
          <a:spcPct val="0"/>
        </a:spcBef>
        <a:spcAft>
          <a:spcPct val="0"/>
        </a:spcAft>
        <a:defRPr sz="2600" b="1">
          <a:solidFill>
            <a:srgbClr val="001D7A"/>
          </a:solidFill>
          <a:effectLst>
            <a:outerShdw blurRad="38100" dist="38100" dir="2700000" algn="tl">
              <a:srgbClr val="C0C0C0"/>
            </a:outerShdw>
          </a:effectLst>
          <a:latin typeface="ITC Officina Sans Book" pitchFamily="34"/>
        </a:defRPr>
      </a:lvl8pPr>
      <a:lvl9pPr marL="1828800" algn="l" rtl="0" eaLnBrk="0" fontAlgn="base" hangingPunct="0">
        <a:spcBef>
          <a:spcPct val="0"/>
        </a:spcBef>
        <a:spcAft>
          <a:spcPct val="0"/>
        </a:spcAft>
        <a:defRPr sz="2600" b="1">
          <a:solidFill>
            <a:srgbClr val="001D7A"/>
          </a:solidFill>
          <a:effectLst>
            <a:outerShdw blurRad="38100" dist="38100" dir="2700000" algn="tl">
              <a:srgbClr val="C0C0C0"/>
            </a:outerShdw>
          </a:effectLst>
          <a:latin typeface="ITC Officina Sans Book" pitchFamily="34"/>
        </a:defRPr>
      </a:lvl9pPr>
    </p:titleStyle>
    <p:bodyStyle>
      <a:lvl1pPr marL="279400" indent="-279400" algn="l" rtl="0" eaLnBrk="0" fontAlgn="base" hangingPunct="0">
        <a:spcBef>
          <a:spcPct val="20000"/>
        </a:spcBef>
        <a:spcAft>
          <a:spcPct val="0"/>
        </a:spcAft>
        <a:buClr>
          <a:srgbClr val="000066"/>
        </a:buClr>
        <a:buFont typeface="Wingdings" pitchFamily="2" charset="2"/>
        <a:buChar char="Ø"/>
        <a:defRPr sz="2400" b="1">
          <a:solidFill>
            <a:srgbClr val="232323"/>
          </a:solidFill>
          <a:latin typeface="+mn-lt"/>
          <a:ea typeface="+mn-ea"/>
          <a:cs typeface="+mn-cs"/>
        </a:defRPr>
      </a:lvl1pPr>
      <a:lvl2pPr marL="673100" indent="-203200" algn="l" rtl="0" eaLnBrk="0" fontAlgn="base" hangingPunct="0">
        <a:spcBef>
          <a:spcPct val="20000"/>
        </a:spcBef>
        <a:spcAft>
          <a:spcPct val="0"/>
        </a:spcAft>
        <a:buClr>
          <a:srgbClr val="000066"/>
        </a:buClr>
        <a:buFont typeface="Wingdings" pitchFamily="2" charset="2"/>
        <a:buChar char="ü"/>
        <a:defRPr sz="2000" b="1" i="1">
          <a:solidFill>
            <a:srgbClr val="232323"/>
          </a:solidFill>
          <a:latin typeface="+mn-lt"/>
        </a:defRPr>
      </a:lvl2pPr>
      <a:lvl3pPr marL="1174750" indent="-228600" algn="l" rtl="0" eaLnBrk="0" fontAlgn="base" hangingPunct="0">
        <a:spcBef>
          <a:spcPct val="20000"/>
        </a:spcBef>
        <a:spcAft>
          <a:spcPct val="0"/>
        </a:spcAft>
        <a:buClr>
          <a:srgbClr val="000066"/>
        </a:buClr>
        <a:buSzPct val="100000"/>
        <a:buChar char="o"/>
        <a:defRPr>
          <a:solidFill>
            <a:srgbClr val="232323"/>
          </a:solidFill>
          <a:latin typeface="+mn-lt"/>
        </a:defRPr>
      </a:lvl3pPr>
      <a:lvl4pPr marL="1600200" indent="-228600" algn="l" rtl="0" eaLnBrk="0" fontAlgn="base" hangingPunct="0">
        <a:spcBef>
          <a:spcPct val="20000"/>
        </a:spcBef>
        <a:spcAft>
          <a:spcPct val="0"/>
        </a:spcAft>
        <a:buClr>
          <a:srgbClr val="000066"/>
        </a:buClr>
        <a:buFont typeface="Monotype Sorts" pitchFamily="2" charset="2"/>
        <a:buChar char="n"/>
        <a:defRPr sz="1600" i="1">
          <a:solidFill>
            <a:srgbClr val="232323"/>
          </a:solidFill>
          <a:latin typeface="+mn-lt"/>
        </a:defRPr>
      </a:lvl4pPr>
      <a:lvl5pPr marL="2057400" indent="-228600" algn="l" rtl="0" eaLnBrk="0" fontAlgn="base" hangingPunct="0">
        <a:spcBef>
          <a:spcPct val="20000"/>
        </a:spcBef>
        <a:spcAft>
          <a:spcPct val="0"/>
        </a:spcAft>
        <a:buClr>
          <a:srgbClr val="000066"/>
        </a:buClr>
        <a:buFont typeface="Wingdings" pitchFamily="2" charset="2"/>
        <a:buChar char="v"/>
        <a:defRPr sz="1400">
          <a:solidFill>
            <a:srgbClr val="232323"/>
          </a:solidFill>
          <a:latin typeface="+mn-lt"/>
        </a:defRPr>
      </a:lvl5pPr>
      <a:lvl6pPr marL="2514600" indent="-228600" algn="l" rtl="0" eaLnBrk="0" fontAlgn="base" hangingPunct="0">
        <a:spcBef>
          <a:spcPct val="20000"/>
        </a:spcBef>
        <a:spcAft>
          <a:spcPct val="0"/>
        </a:spcAft>
        <a:buClr>
          <a:srgbClr val="000066"/>
        </a:buClr>
        <a:buFont typeface="Wingdings" pitchFamily="2" charset="2"/>
        <a:buChar char="v"/>
        <a:defRPr sz="1400">
          <a:solidFill>
            <a:srgbClr val="232323"/>
          </a:solidFill>
          <a:latin typeface="+mn-lt"/>
        </a:defRPr>
      </a:lvl6pPr>
      <a:lvl7pPr marL="2971800" indent="-228600" algn="l" rtl="0" eaLnBrk="0" fontAlgn="base" hangingPunct="0">
        <a:spcBef>
          <a:spcPct val="20000"/>
        </a:spcBef>
        <a:spcAft>
          <a:spcPct val="0"/>
        </a:spcAft>
        <a:buClr>
          <a:srgbClr val="000066"/>
        </a:buClr>
        <a:buFont typeface="Wingdings" pitchFamily="2" charset="2"/>
        <a:buChar char="v"/>
        <a:defRPr sz="1400">
          <a:solidFill>
            <a:srgbClr val="232323"/>
          </a:solidFill>
          <a:latin typeface="+mn-lt"/>
        </a:defRPr>
      </a:lvl7pPr>
      <a:lvl8pPr marL="3429000" indent="-228600" algn="l" rtl="0" eaLnBrk="0" fontAlgn="base" hangingPunct="0">
        <a:spcBef>
          <a:spcPct val="20000"/>
        </a:spcBef>
        <a:spcAft>
          <a:spcPct val="0"/>
        </a:spcAft>
        <a:buClr>
          <a:srgbClr val="000066"/>
        </a:buClr>
        <a:buFont typeface="Wingdings" pitchFamily="2" charset="2"/>
        <a:buChar char="v"/>
        <a:defRPr sz="1400">
          <a:solidFill>
            <a:srgbClr val="232323"/>
          </a:solidFill>
          <a:latin typeface="+mn-lt"/>
        </a:defRPr>
      </a:lvl8pPr>
      <a:lvl9pPr marL="3886200" indent="-228600" algn="l" rtl="0" eaLnBrk="0" fontAlgn="base" hangingPunct="0">
        <a:spcBef>
          <a:spcPct val="20000"/>
        </a:spcBef>
        <a:spcAft>
          <a:spcPct val="0"/>
        </a:spcAft>
        <a:buClr>
          <a:srgbClr val="000066"/>
        </a:buClr>
        <a:buFont typeface="Wingdings" pitchFamily="2" charset="2"/>
        <a:buChar char="v"/>
        <a:defRPr sz="1400">
          <a:solidFill>
            <a:srgbClr val="232323"/>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6.jpeg"/><Relationship Id="rId7" Type="http://schemas.openxmlformats.org/officeDocument/2006/relationships/image" Target="../media/image29.png"/><Relationship Id="rId2" Type="http://schemas.openxmlformats.org/officeDocument/2006/relationships/image" Target="../media/image25.jpeg"/><Relationship Id="rId1" Type="http://schemas.openxmlformats.org/officeDocument/2006/relationships/slideLayout" Target="../slideLayouts/slideLayout6.xml"/><Relationship Id="rId6" Type="http://schemas.openxmlformats.org/officeDocument/2006/relationships/hyperlink" Target="http://www.chnl.no/" TargetMode="External"/><Relationship Id="rId5" Type="http://schemas.openxmlformats.org/officeDocument/2006/relationships/image" Target="../media/image28.pn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blink.dagbladet.no/gallery/index.php5?op=ViewContent&amp;cid=1650778" TargetMode="External"/><Relationship Id="rId5" Type="http://schemas.openxmlformats.org/officeDocument/2006/relationships/image" Target="../media/image7.jpeg"/><Relationship Id="rId4" Type="http://schemas.openxmlformats.org/officeDocument/2006/relationships/hyperlink" Target="http://www.bellona.no/imagearchive/portrait_frederic_03_1.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hyperlink" Target="http://www.svolvar.gs.nl.no/elevarkiv/2003/2009_2010/forste_dag/skoldag.jpg" TargetMode="External"/><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8"/>
          <p:cNvPicPr>
            <a:picLocks noChangeAspect="1" noChangeArrowheads="1"/>
          </p:cNvPicPr>
          <p:nvPr/>
        </p:nvPicPr>
        <p:blipFill>
          <a:blip r:embed="rId3" cstate="print"/>
          <a:srcRect/>
          <a:stretch>
            <a:fillRect/>
          </a:stretch>
        </p:blipFill>
        <p:spPr bwMode="auto">
          <a:xfrm>
            <a:off x="0" y="0"/>
            <a:ext cx="10001250" cy="6950075"/>
          </a:xfrm>
          <a:prstGeom prst="rect">
            <a:avLst/>
          </a:prstGeom>
          <a:noFill/>
          <a:ln w="9525">
            <a:noFill/>
            <a:miter lim="800000"/>
            <a:headEnd/>
            <a:tailEnd/>
          </a:ln>
        </p:spPr>
      </p:pic>
      <p:sp>
        <p:nvSpPr>
          <p:cNvPr id="3075" name="Text Box 19"/>
          <p:cNvSpPr txBox="1">
            <a:spLocks noChangeArrowheads="1"/>
          </p:cNvSpPr>
          <p:nvPr/>
        </p:nvSpPr>
        <p:spPr bwMode="auto">
          <a:xfrm>
            <a:off x="350838" y="2205038"/>
            <a:ext cx="9555162" cy="2954655"/>
          </a:xfrm>
          <a:prstGeom prst="rect">
            <a:avLst/>
          </a:prstGeom>
          <a:noFill/>
          <a:ln w="9525">
            <a:noFill/>
            <a:miter lim="800000"/>
            <a:headEnd/>
            <a:tailEnd/>
          </a:ln>
        </p:spPr>
        <p:txBody>
          <a:bodyPr>
            <a:spAutoFit/>
          </a:bodyPr>
          <a:lstStyle/>
          <a:p>
            <a:pPr algn="ctr">
              <a:spcBef>
                <a:spcPct val="50000"/>
              </a:spcBef>
            </a:pPr>
            <a:r>
              <a:rPr lang="nb-NO" sz="4800" dirty="0" smtClean="0"/>
              <a:t>Ringvirkninger </a:t>
            </a:r>
            <a:r>
              <a:rPr lang="nb-NO" sz="4800" dirty="0" smtClean="0"/>
              <a:t>&amp; </a:t>
            </a:r>
            <a:r>
              <a:rPr lang="nb-NO" sz="4800" dirty="0" smtClean="0"/>
              <a:t>petroleumsindustrien</a:t>
            </a:r>
            <a:r>
              <a:rPr lang="nb-NO" sz="4000" dirty="0"/>
              <a:t> </a:t>
            </a:r>
            <a:endParaRPr lang="nb-NO" sz="2000" b="1" dirty="0">
              <a:latin typeface="Verdana" pitchFamily="34" charset="0"/>
            </a:endParaRPr>
          </a:p>
          <a:p>
            <a:pPr algn="ctr">
              <a:spcBef>
                <a:spcPct val="50000"/>
              </a:spcBef>
            </a:pPr>
            <a:endParaRPr lang="nb-NO" sz="2000" b="1" dirty="0">
              <a:latin typeface="Verdana" pitchFamily="34" charset="0"/>
            </a:endParaRPr>
          </a:p>
          <a:p>
            <a:pPr algn="ctr">
              <a:spcBef>
                <a:spcPct val="50000"/>
              </a:spcBef>
            </a:pPr>
            <a:r>
              <a:rPr lang="nb-NO" sz="2000" b="1" dirty="0">
                <a:latin typeface="Verdana" pitchFamily="34" charset="0"/>
              </a:rPr>
              <a:t>Jan Terje Henriksen og Jan-Oddvar </a:t>
            </a:r>
            <a:r>
              <a:rPr lang="nb-NO" sz="2000" b="1" dirty="0" err="1">
                <a:latin typeface="Verdana" pitchFamily="34" charset="0"/>
              </a:rPr>
              <a:t>Sørnes</a:t>
            </a:r>
            <a:endParaRPr lang="nb-NO" sz="2000" b="1" dirty="0">
              <a:latin typeface="Verdana" pitchFamily="34" charset="0"/>
            </a:endParaRPr>
          </a:p>
          <a:p>
            <a:pPr algn="ctr">
              <a:spcBef>
                <a:spcPct val="50000"/>
              </a:spcBef>
            </a:pPr>
            <a:r>
              <a:rPr lang="nb-NO" sz="2000" b="1" dirty="0">
                <a:latin typeface="Verdana" pitchFamily="34" charset="0"/>
              </a:rPr>
              <a:t>Nordområdesenteret ved Handelshøgskolen i Bodø</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tel 1"/>
          <p:cNvSpPr>
            <a:spLocks noGrp="1"/>
          </p:cNvSpPr>
          <p:nvPr>
            <p:ph type="title" idx="4294967295"/>
          </p:nvPr>
        </p:nvSpPr>
        <p:spPr>
          <a:xfrm>
            <a:off x="309563" y="274638"/>
            <a:ext cx="9364662" cy="706437"/>
          </a:xfrm>
        </p:spPr>
        <p:txBody>
          <a:bodyPr/>
          <a:lstStyle/>
          <a:p>
            <a:pPr>
              <a:defRPr/>
            </a:pPr>
            <a:r>
              <a:rPr lang="nb-NO" sz="2800" dirty="0" smtClean="0"/>
              <a:t>Stipulerte regionale investeringer i konsekvensutredning og faktiske kontraktsinngåelser</a:t>
            </a:r>
          </a:p>
        </p:txBody>
      </p:sp>
      <p:pic>
        <p:nvPicPr>
          <p:cNvPr id="8195" name="Picture 2"/>
          <p:cNvPicPr>
            <a:picLocks noChangeAspect="1" noChangeArrowheads="1"/>
          </p:cNvPicPr>
          <p:nvPr/>
        </p:nvPicPr>
        <p:blipFill>
          <a:blip r:embed="rId2" cstate="print"/>
          <a:srcRect t="11191" r="6891"/>
          <a:stretch>
            <a:fillRect/>
          </a:stretch>
        </p:blipFill>
        <p:spPr bwMode="auto">
          <a:xfrm>
            <a:off x="488950" y="1285875"/>
            <a:ext cx="8424863"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560388" y="1196975"/>
            <a:ext cx="6181725" cy="4895850"/>
          </a:xfrm>
          <a:prstGeom prst="rect">
            <a:avLst/>
          </a:prstGeom>
          <a:noFill/>
          <a:ln w="9525">
            <a:noFill/>
            <a:miter lim="800000"/>
            <a:headEnd/>
            <a:tailEnd/>
          </a:ln>
        </p:spPr>
      </p:pic>
      <p:sp>
        <p:nvSpPr>
          <p:cNvPr id="2" name="Tittel 1"/>
          <p:cNvSpPr>
            <a:spLocks noGrp="1"/>
          </p:cNvSpPr>
          <p:nvPr>
            <p:ph type="title"/>
          </p:nvPr>
        </p:nvSpPr>
        <p:spPr>
          <a:xfrm>
            <a:off x="704850" y="73025"/>
            <a:ext cx="7777163" cy="908050"/>
          </a:xfrm>
        </p:spPr>
        <p:txBody>
          <a:bodyPr/>
          <a:lstStyle/>
          <a:p>
            <a:pPr>
              <a:defRPr/>
            </a:pPr>
            <a:r>
              <a:rPr lang="en-US" dirty="0" err="1" smtClean="0"/>
              <a:t>Ringvirkninger</a:t>
            </a:r>
            <a:r>
              <a:rPr lang="en-US" dirty="0" smtClean="0"/>
              <a:t> </a:t>
            </a:r>
            <a:r>
              <a:rPr lang="en-US" dirty="0" err="1" smtClean="0"/>
              <a:t>som</a:t>
            </a:r>
            <a:r>
              <a:rPr lang="en-US" dirty="0" smtClean="0"/>
              <a:t> </a:t>
            </a:r>
            <a:r>
              <a:rPr lang="en-US" dirty="0" err="1" smtClean="0"/>
              <a:t>introdusert</a:t>
            </a:r>
            <a:r>
              <a:rPr lang="en-US" dirty="0" smtClean="0"/>
              <a:t> </a:t>
            </a:r>
            <a:r>
              <a:rPr lang="en-US" dirty="0" err="1" smtClean="0"/>
              <a:t>endring</a:t>
            </a:r>
            <a:endParaRPr lang="en-US" dirty="0"/>
          </a:p>
        </p:txBody>
      </p:sp>
      <p:sp>
        <p:nvSpPr>
          <p:cNvPr id="10244" name="Plassholder for lysbildenummer 2"/>
          <p:cNvSpPr>
            <a:spLocks noGrp="1"/>
          </p:cNvSpPr>
          <p:nvPr>
            <p:ph type="sldNum" sz="quarter" idx="12"/>
          </p:nvPr>
        </p:nvSpPr>
        <p:spPr>
          <a:noFill/>
        </p:spPr>
        <p:txBody>
          <a:bodyPr/>
          <a:lstStyle/>
          <a:p>
            <a:fld id="{11424582-4FC0-4C6B-A8C1-0F482DD038A0}" type="slidenum">
              <a:rPr lang="nb-NO" smtClean="0"/>
              <a:pPr/>
              <a:t>11</a:t>
            </a:fld>
            <a:endParaRPr lang="nb-NO"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defRPr/>
            </a:pPr>
            <a:endParaRPr lang="nb-NO"/>
          </a:p>
        </p:txBody>
      </p:sp>
      <p:sp>
        <p:nvSpPr>
          <p:cNvPr id="24579" name="Plassholder for lysbildenummer 3"/>
          <p:cNvSpPr>
            <a:spLocks noGrp="1"/>
          </p:cNvSpPr>
          <p:nvPr>
            <p:ph type="sldNum" sz="quarter" idx="12"/>
          </p:nvPr>
        </p:nvSpPr>
        <p:spPr>
          <a:xfrm>
            <a:off x="6858000" y="6324600"/>
            <a:ext cx="1766888" cy="381000"/>
          </a:xfrm>
          <a:noFill/>
        </p:spPr>
        <p:txBody>
          <a:bodyPr/>
          <a:lstStyle/>
          <a:p>
            <a:fld id="{7CEA807D-9E55-49ED-8810-317F3EC7D9C3}" type="slidenum">
              <a:rPr lang="nb-NO" smtClean="0"/>
              <a:pPr/>
              <a:t>12</a:t>
            </a:fld>
            <a:endParaRPr lang="nb-NO" smtClean="0"/>
          </a:p>
        </p:txBody>
      </p:sp>
      <p:pic>
        <p:nvPicPr>
          <p:cNvPr id="24580" name="Picture 2" descr="E:\Users\JOS\Desktop\Austin presentation\DSCF0213.jpg"/>
          <p:cNvPicPr>
            <a:picLocks noGrp="1" noChangeAspect="1" noChangeArrowheads="1"/>
          </p:cNvPicPr>
          <p:nvPr>
            <p:ph idx="1"/>
          </p:nvPr>
        </p:nvPicPr>
        <p:blipFill>
          <a:blip r:embed="rId2" cstate="print"/>
          <a:srcRect/>
          <a:stretch>
            <a:fillRect/>
          </a:stretch>
        </p:blipFill>
        <p:spPr>
          <a:xfrm>
            <a:off x="0" y="0"/>
            <a:ext cx="9906000" cy="68580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00025" y="-171400"/>
            <a:ext cx="8742363" cy="908050"/>
          </a:xfrm>
        </p:spPr>
        <p:txBody>
          <a:bodyPr/>
          <a:lstStyle/>
          <a:p>
            <a:r>
              <a:rPr lang="nb-NO" dirty="0" smtClean="0"/>
              <a:t>Samhandling med Russland</a:t>
            </a:r>
            <a:endParaRPr lang="nb-NO" dirty="0"/>
          </a:p>
        </p:txBody>
      </p:sp>
      <p:sp>
        <p:nvSpPr>
          <p:cNvPr id="3" name="Plassholder for lysbildenummer 2"/>
          <p:cNvSpPr>
            <a:spLocks noGrp="1"/>
          </p:cNvSpPr>
          <p:nvPr>
            <p:ph type="sldNum" sz="quarter" idx="12"/>
          </p:nvPr>
        </p:nvSpPr>
        <p:spPr/>
        <p:txBody>
          <a:bodyPr/>
          <a:lstStyle/>
          <a:p>
            <a:pPr>
              <a:defRPr/>
            </a:pPr>
            <a:fld id="{0D46128E-EA80-4FFF-8922-528536CD568F}" type="slidenum">
              <a:rPr lang="nb-NO" smtClean="0"/>
              <a:pPr>
                <a:defRPr/>
              </a:pPr>
              <a:t>13</a:t>
            </a:fld>
            <a:endParaRPr lang="nb-NO"/>
          </a:p>
        </p:txBody>
      </p:sp>
      <p:pic>
        <p:nvPicPr>
          <p:cNvPr id="4" name="Bilde 3" descr="http://www.kirkenes-transit.com/60i567x427.jpg"/>
          <p:cNvPicPr/>
          <p:nvPr/>
        </p:nvPicPr>
        <p:blipFill>
          <a:blip r:embed="rId2" cstate="print"/>
          <a:srcRect/>
          <a:stretch>
            <a:fillRect/>
          </a:stretch>
        </p:blipFill>
        <p:spPr bwMode="auto">
          <a:xfrm>
            <a:off x="272480" y="764704"/>
            <a:ext cx="3744416" cy="2520280"/>
          </a:xfrm>
          <a:prstGeom prst="rect">
            <a:avLst/>
          </a:prstGeom>
          <a:noFill/>
          <a:ln w="9525">
            <a:noFill/>
            <a:miter lim="800000"/>
            <a:headEnd/>
            <a:tailEnd/>
          </a:ln>
        </p:spPr>
      </p:pic>
      <p:pic>
        <p:nvPicPr>
          <p:cNvPr id="53250" name="Picture 2" descr="http://www.iarc.uaf.edu/gallery/main.php?g2_view=core.DownloadItem&amp;g2_itemId=2841&amp;g2_serialNumber=3"/>
          <p:cNvPicPr>
            <a:picLocks noChangeAspect="1" noChangeArrowheads="1"/>
          </p:cNvPicPr>
          <p:nvPr/>
        </p:nvPicPr>
        <p:blipFill>
          <a:blip r:embed="rId3" cstate="print"/>
          <a:srcRect/>
          <a:stretch>
            <a:fillRect/>
          </a:stretch>
        </p:blipFill>
        <p:spPr bwMode="auto">
          <a:xfrm>
            <a:off x="4001344" y="764704"/>
            <a:ext cx="5904656" cy="3948740"/>
          </a:xfrm>
          <a:prstGeom prst="rect">
            <a:avLst/>
          </a:prstGeom>
          <a:noFill/>
        </p:spPr>
      </p:pic>
      <p:pic>
        <p:nvPicPr>
          <p:cNvPr id="53252" name="Picture 4" descr="http://www.sydvaranger.no/58i589x415.jpg"/>
          <p:cNvPicPr>
            <a:picLocks noChangeAspect="1" noChangeArrowheads="1"/>
          </p:cNvPicPr>
          <p:nvPr/>
        </p:nvPicPr>
        <p:blipFill>
          <a:blip r:embed="rId4" cstate="print"/>
          <a:srcRect/>
          <a:stretch>
            <a:fillRect/>
          </a:stretch>
        </p:blipFill>
        <p:spPr bwMode="auto">
          <a:xfrm>
            <a:off x="0" y="3284984"/>
            <a:ext cx="5071099" cy="3573016"/>
          </a:xfrm>
          <a:prstGeom prst="rect">
            <a:avLst/>
          </a:prstGeom>
          <a:noFill/>
        </p:spPr>
      </p:pic>
      <p:grpSp>
        <p:nvGrpSpPr>
          <p:cNvPr id="20" name="Gruppe 19"/>
          <p:cNvGrpSpPr/>
          <p:nvPr/>
        </p:nvGrpSpPr>
        <p:grpSpPr>
          <a:xfrm>
            <a:off x="5081464" y="3861048"/>
            <a:ext cx="4824536" cy="3384376"/>
            <a:chOff x="-15875" y="0"/>
            <a:chExt cx="9072563" cy="7847209"/>
          </a:xfrm>
        </p:grpSpPr>
        <p:sp>
          <p:nvSpPr>
            <p:cNvPr id="8" name="Plassholder for lysbildenummer 5"/>
            <p:cNvSpPr txBox="1">
              <a:spLocks/>
            </p:cNvSpPr>
            <p:nvPr/>
          </p:nvSpPr>
          <p:spPr bwMode="auto">
            <a:xfrm>
              <a:off x="6858000" y="6324600"/>
              <a:ext cx="1766888" cy="3810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2CD5E48-46C6-4C3F-B604-32C2F54CAA9C}" type="slidenum">
                <a:rPr kumimoji="0" lang="nb-NO" sz="800" b="0" i="0" u="none" strike="noStrike" kern="1200" cap="none" spc="0" normalizeH="0" baseline="0" noProof="0" smtClean="0">
                  <a:ln>
                    <a:noFill/>
                  </a:ln>
                  <a:solidFill>
                    <a:srgbClr val="001D7A"/>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nb-NO" sz="800" b="0" i="0" u="none" strike="noStrike" kern="1200" cap="none" spc="0" normalizeH="0" baseline="0" noProof="0">
                <a:ln>
                  <a:noFill/>
                </a:ln>
                <a:solidFill>
                  <a:srgbClr val="001D7A"/>
                </a:solidFill>
                <a:effectLst/>
                <a:uLnTx/>
                <a:uFillTx/>
                <a:latin typeface="Arial" charset="0"/>
                <a:ea typeface="+mn-ea"/>
                <a:cs typeface="+mn-cs"/>
              </a:endParaRPr>
            </a:p>
          </p:txBody>
        </p:sp>
        <p:sp>
          <p:nvSpPr>
            <p:cNvPr id="9" name="Rectangle 2"/>
            <p:cNvSpPr txBox="1">
              <a:spLocks noChangeArrowheads="1"/>
            </p:cNvSpPr>
            <p:nvPr/>
          </p:nvSpPr>
          <p:spPr bwMode="auto">
            <a:xfrm>
              <a:off x="704850" y="0"/>
              <a:ext cx="7777163" cy="90805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0" cap="none" spc="0" normalizeH="0" baseline="0" noProof="0" dirty="0" smtClean="0">
                  <a:ln>
                    <a:noFill/>
                  </a:ln>
                  <a:solidFill>
                    <a:srgbClr val="001D7A"/>
                  </a:solidFill>
                  <a:effectLst>
                    <a:outerShdw blurRad="38100" dist="38100" dir="2700000" algn="tl">
                      <a:srgbClr val="C0C0C0"/>
                    </a:outerShdw>
                  </a:effectLst>
                  <a:uLnTx/>
                  <a:uFillTx/>
                  <a:latin typeface="+mj-lt"/>
                  <a:ea typeface="+mj-ea"/>
                  <a:cs typeface="+mj-cs"/>
                </a:rPr>
                <a:t>North-Western University Alliance </a:t>
              </a:r>
              <a:endParaRPr kumimoji="0" lang="en-US" sz="800" b="1" i="0" u="none" strike="noStrike" kern="0" cap="none" spc="0" normalizeH="0" baseline="0" noProof="0" dirty="0">
                <a:ln>
                  <a:noFill/>
                </a:ln>
                <a:solidFill>
                  <a:srgbClr val="001D7A"/>
                </a:solidFill>
                <a:effectLst>
                  <a:outerShdw blurRad="38100" dist="38100" dir="2700000" algn="tl">
                    <a:srgbClr val="C0C0C0"/>
                  </a:outerShdw>
                </a:effectLst>
                <a:uLnTx/>
                <a:uFillTx/>
                <a:latin typeface="+mj-lt"/>
                <a:ea typeface="+mj-ea"/>
                <a:cs typeface="+mj-cs"/>
              </a:endParaRPr>
            </a:p>
          </p:txBody>
        </p:sp>
        <p:pic>
          <p:nvPicPr>
            <p:cNvPr id="10" name="Picture 3"/>
            <p:cNvPicPr>
              <a:picLocks noChangeAspect="1" noChangeArrowheads="1"/>
            </p:cNvPicPr>
            <p:nvPr/>
          </p:nvPicPr>
          <p:blipFill>
            <a:blip r:embed="rId5" cstate="print"/>
            <a:srcRect l="36998" t="28198" r="1329" b="11552"/>
            <a:stretch>
              <a:fillRect/>
            </a:stretch>
          </p:blipFill>
          <p:spPr bwMode="auto">
            <a:xfrm>
              <a:off x="-15875" y="0"/>
              <a:ext cx="9001125" cy="6870700"/>
            </a:xfrm>
            <a:prstGeom prst="rect">
              <a:avLst/>
            </a:prstGeom>
            <a:noFill/>
            <a:ln w="9525">
              <a:noFill/>
              <a:miter lim="800000"/>
              <a:headEnd/>
              <a:tailEnd/>
            </a:ln>
          </p:spPr>
        </p:pic>
        <p:sp>
          <p:nvSpPr>
            <p:cNvPr id="11" name="Text Box 4"/>
            <p:cNvSpPr txBox="1">
              <a:spLocks noChangeArrowheads="1"/>
            </p:cNvSpPr>
            <p:nvPr/>
          </p:nvSpPr>
          <p:spPr bwMode="auto">
            <a:xfrm>
              <a:off x="0" y="0"/>
              <a:ext cx="8985250" cy="641350"/>
            </a:xfrm>
            <a:prstGeom prst="rect">
              <a:avLst/>
            </a:prstGeom>
            <a:noFill/>
            <a:ln w="12700">
              <a:noFill/>
              <a:miter lim="800000"/>
              <a:headEnd type="none" w="sm" len="sm"/>
              <a:tailEnd type="none" w="sm" len="sm"/>
            </a:ln>
            <a:effectLst/>
          </p:spPr>
          <p:txBody>
            <a:bodyPr>
              <a:spAutoFit/>
            </a:bodyPr>
            <a:lstStyle/>
            <a:p>
              <a:pPr>
                <a:spcBef>
                  <a:spcPct val="50000"/>
                </a:spcBef>
              </a:pPr>
              <a:endParaRPr lang="en-US" sz="800"/>
            </a:p>
          </p:txBody>
        </p:sp>
        <p:sp>
          <p:nvSpPr>
            <p:cNvPr id="12" name="Text Box 6"/>
            <p:cNvSpPr txBox="1">
              <a:spLocks noChangeArrowheads="1"/>
            </p:cNvSpPr>
            <p:nvPr/>
          </p:nvSpPr>
          <p:spPr bwMode="auto">
            <a:xfrm>
              <a:off x="415926" y="836612"/>
              <a:ext cx="2592387" cy="1385395"/>
            </a:xfrm>
            <a:prstGeom prst="rect">
              <a:avLst/>
            </a:prstGeom>
            <a:noFill/>
            <a:ln w="12700">
              <a:noFill/>
              <a:miter lim="800000"/>
              <a:headEnd type="none" w="sm" len="sm"/>
              <a:tailEnd type="none" w="sm" len="sm"/>
            </a:ln>
            <a:effectLst/>
          </p:spPr>
          <p:txBody>
            <a:bodyPr>
              <a:spAutoFit/>
            </a:bodyPr>
            <a:lstStyle/>
            <a:p>
              <a:pPr algn="ctr">
                <a:spcBef>
                  <a:spcPct val="50000"/>
                </a:spcBef>
              </a:pPr>
              <a:r>
                <a:rPr lang="en-US" sz="800" b="1">
                  <a:solidFill>
                    <a:srgbClr val="FFFF66"/>
                  </a:solidFill>
                  <a:latin typeface="Verdana" pitchFamily="34" charset="0"/>
                </a:rPr>
                <a:t>Bodø University College</a:t>
              </a:r>
            </a:p>
          </p:txBody>
        </p:sp>
        <p:sp>
          <p:nvSpPr>
            <p:cNvPr id="13" name="Text Box 7"/>
            <p:cNvSpPr txBox="1">
              <a:spLocks noChangeArrowheads="1"/>
            </p:cNvSpPr>
            <p:nvPr/>
          </p:nvSpPr>
          <p:spPr bwMode="auto">
            <a:xfrm>
              <a:off x="3008313" y="836612"/>
              <a:ext cx="2592387" cy="1754832"/>
            </a:xfrm>
            <a:prstGeom prst="rect">
              <a:avLst/>
            </a:prstGeom>
            <a:noFill/>
            <a:ln w="12700">
              <a:noFill/>
              <a:miter lim="800000"/>
              <a:headEnd type="none" w="sm" len="sm"/>
              <a:tailEnd type="none" w="sm" len="sm"/>
            </a:ln>
            <a:effectLst/>
          </p:spPr>
          <p:txBody>
            <a:bodyPr>
              <a:spAutoFit/>
            </a:bodyPr>
            <a:lstStyle/>
            <a:p>
              <a:pPr algn="ctr">
                <a:spcBef>
                  <a:spcPct val="50000"/>
                </a:spcBef>
              </a:pPr>
              <a:r>
                <a:rPr lang="en-US" sz="800" b="1">
                  <a:solidFill>
                    <a:srgbClr val="FFFF66"/>
                  </a:solidFill>
                  <a:latin typeface="Verdana" pitchFamily="34" charset="0"/>
                </a:rPr>
                <a:t>Murmansk State Technical University</a:t>
              </a:r>
            </a:p>
          </p:txBody>
        </p:sp>
        <p:sp>
          <p:nvSpPr>
            <p:cNvPr id="14" name="Text Box 8"/>
            <p:cNvSpPr txBox="1">
              <a:spLocks noChangeArrowheads="1"/>
            </p:cNvSpPr>
            <p:nvPr/>
          </p:nvSpPr>
          <p:spPr bwMode="auto">
            <a:xfrm>
              <a:off x="3800475" y="2205037"/>
              <a:ext cx="2592387" cy="1754832"/>
            </a:xfrm>
            <a:prstGeom prst="rect">
              <a:avLst/>
            </a:prstGeom>
            <a:noFill/>
            <a:ln w="12700">
              <a:noFill/>
              <a:miter lim="800000"/>
              <a:headEnd type="none" w="sm" len="sm"/>
              <a:tailEnd type="none" w="sm" len="sm"/>
            </a:ln>
            <a:effectLst/>
          </p:spPr>
          <p:txBody>
            <a:bodyPr>
              <a:spAutoFit/>
            </a:bodyPr>
            <a:lstStyle/>
            <a:p>
              <a:pPr algn="ctr">
                <a:spcBef>
                  <a:spcPct val="50000"/>
                </a:spcBef>
              </a:pPr>
              <a:r>
                <a:rPr lang="en-US" sz="800" b="1">
                  <a:solidFill>
                    <a:srgbClr val="FFFF66"/>
                  </a:solidFill>
                  <a:latin typeface="Verdana" pitchFamily="34" charset="0"/>
                </a:rPr>
                <a:t>Arkhangelsk State Technical University</a:t>
              </a:r>
            </a:p>
          </p:txBody>
        </p:sp>
        <p:sp>
          <p:nvSpPr>
            <p:cNvPr id="15" name="Text Box 9"/>
            <p:cNvSpPr txBox="1">
              <a:spLocks noChangeArrowheads="1"/>
            </p:cNvSpPr>
            <p:nvPr/>
          </p:nvSpPr>
          <p:spPr bwMode="auto">
            <a:xfrm>
              <a:off x="5529264" y="1831975"/>
              <a:ext cx="2592387" cy="1385395"/>
            </a:xfrm>
            <a:prstGeom prst="rect">
              <a:avLst/>
            </a:prstGeom>
            <a:noFill/>
            <a:ln w="12700">
              <a:noFill/>
              <a:miter lim="800000"/>
              <a:headEnd type="none" w="sm" len="sm"/>
              <a:tailEnd type="none" w="sm" len="sm"/>
            </a:ln>
            <a:effectLst/>
          </p:spPr>
          <p:txBody>
            <a:bodyPr>
              <a:spAutoFit/>
            </a:bodyPr>
            <a:lstStyle/>
            <a:p>
              <a:pPr algn="ctr">
                <a:spcBef>
                  <a:spcPct val="50000"/>
                </a:spcBef>
              </a:pPr>
              <a:r>
                <a:rPr lang="en-US" sz="800" b="1">
                  <a:solidFill>
                    <a:srgbClr val="FFFF66"/>
                  </a:solidFill>
                  <a:latin typeface="Verdana" pitchFamily="34" charset="0"/>
                </a:rPr>
                <a:t>Ukhta State Technical University</a:t>
              </a:r>
            </a:p>
          </p:txBody>
        </p:sp>
        <p:sp>
          <p:nvSpPr>
            <p:cNvPr id="16" name="Text Box 10"/>
            <p:cNvSpPr txBox="1">
              <a:spLocks noChangeArrowheads="1"/>
            </p:cNvSpPr>
            <p:nvPr/>
          </p:nvSpPr>
          <p:spPr bwMode="auto">
            <a:xfrm>
              <a:off x="1568450" y="2843213"/>
              <a:ext cx="2592387" cy="2124271"/>
            </a:xfrm>
            <a:prstGeom prst="rect">
              <a:avLst/>
            </a:prstGeom>
            <a:noFill/>
            <a:ln w="12700">
              <a:noFill/>
              <a:miter lim="800000"/>
              <a:headEnd type="none" w="sm" len="sm"/>
              <a:tailEnd type="none" w="sm" len="sm"/>
            </a:ln>
            <a:effectLst/>
          </p:spPr>
          <p:txBody>
            <a:bodyPr>
              <a:spAutoFit/>
            </a:bodyPr>
            <a:lstStyle/>
            <a:p>
              <a:pPr algn="ctr">
                <a:spcBef>
                  <a:spcPct val="50000"/>
                </a:spcBef>
              </a:pPr>
              <a:r>
                <a:rPr lang="en-US" sz="800" b="1">
                  <a:solidFill>
                    <a:srgbClr val="FFFF66"/>
                  </a:solidFill>
                  <a:latin typeface="Verdana" pitchFamily="34" charset="0"/>
                </a:rPr>
                <a:t>Baltic State Technical University,                         St. Petersburg</a:t>
              </a:r>
              <a:endParaRPr lang="en-US" sz="800"/>
            </a:p>
          </p:txBody>
        </p:sp>
        <p:sp>
          <p:nvSpPr>
            <p:cNvPr id="17" name="Text Box 11"/>
            <p:cNvSpPr txBox="1">
              <a:spLocks noChangeArrowheads="1"/>
            </p:cNvSpPr>
            <p:nvPr/>
          </p:nvSpPr>
          <p:spPr bwMode="auto">
            <a:xfrm>
              <a:off x="6392862" y="3644901"/>
              <a:ext cx="2663826" cy="1015955"/>
            </a:xfrm>
            <a:prstGeom prst="rect">
              <a:avLst/>
            </a:prstGeom>
            <a:noFill/>
            <a:ln w="12700">
              <a:noFill/>
              <a:miter lim="800000"/>
              <a:headEnd type="none" w="sm" len="sm"/>
              <a:tailEnd type="none" w="sm" len="sm"/>
            </a:ln>
            <a:effectLst/>
          </p:spPr>
          <p:txBody>
            <a:bodyPr>
              <a:spAutoFit/>
            </a:bodyPr>
            <a:lstStyle/>
            <a:p>
              <a:pPr algn="ctr">
                <a:spcBef>
                  <a:spcPct val="50000"/>
                </a:spcBef>
              </a:pPr>
              <a:r>
                <a:rPr lang="en-US" sz="800" b="1">
                  <a:solidFill>
                    <a:srgbClr val="FFFF66"/>
                  </a:solidFill>
                  <a:latin typeface="Verdana" pitchFamily="34" charset="0"/>
                </a:rPr>
                <a:t>Tyumen State University</a:t>
              </a:r>
            </a:p>
          </p:txBody>
        </p:sp>
        <p:sp>
          <p:nvSpPr>
            <p:cNvPr id="18" name="Text Box 12"/>
            <p:cNvSpPr txBox="1">
              <a:spLocks noChangeArrowheads="1"/>
            </p:cNvSpPr>
            <p:nvPr/>
          </p:nvSpPr>
          <p:spPr bwMode="auto">
            <a:xfrm>
              <a:off x="3368675" y="3789362"/>
              <a:ext cx="2592387" cy="1385395"/>
            </a:xfrm>
            <a:prstGeom prst="rect">
              <a:avLst/>
            </a:prstGeom>
            <a:noFill/>
            <a:ln w="12700">
              <a:noFill/>
              <a:miter lim="800000"/>
              <a:headEnd type="none" w="sm" len="sm"/>
              <a:tailEnd type="none" w="sm" len="sm"/>
            </a:ln>
            <a:effectLst/>
          </p:spPr>
          <p:txBody>
            <a:bodyPr>
              <a:spAutoFit/>
            </a:bodyPr>
            <a:lstStyle/>
            <a:p>
              <a:pPr algn="ctr">
                <a:spcBef>
                  <a:spcPct val="50000"/>
                </a:spcBef>
              </a:pPr>
              <a:r>
                <a:rPr lang="en-US" sz="800" b="1" dirty="0">
                  <a:solidFill>
                    <a:srgbClr val="FFFF66"/>
                  </a:solidFill>
                  <a:latin typeface="Verdana" pitchFamily="34" charset="0"/>
                </a:rPr>
                <a:t>MGIMO-University, Moscow</a:t>
              </a:r>
            </a:p>
          </p:txBody>
        </p:sp>
        <p:sp>
          <p:nvSpPr>
            <p:cNvPr id="19" name="Text Box 13"/>
            <p:cNvSpPr txBox="1">
              <a:spLocks noChangeArrowheads="1"/>
            </p:cNvSpPr>
            <p:nvPr/>
          </p:nvSpPr>
          <p:spPr bwMode="auto">
            <a:xfrm>
              <a:off x="2936874" y="5722938"/>
              <a:ext cx="2592387" cy="2124271"/>
            </a:xfrm>
            <a:prstGeom prst="rect">
              <a:avLst/>
            </a:prstGeom>
            <a:noFill/>
            <a:ln w="12700">
              <a:noFill/>
              <a:miter lim="800000"/>
              <a:headEnd type="none" w="sm" len="sm"/>
              <a:tailEnd type="none" w="sm" len="sm"/>
            </a:ln>
            <a:effectLst/>
          </p:spPr>
          <p:txBody>
            <a:bodyPr>
              <a:spAutoFit/>
            </a:bodyPr>
            <a:lstStyle/>
            <a:p>
              <a:pPr algn="ctr">
                <a:spcBef>
                  <a:spcPct val="50000"/>
                </a:spcBef>
              </a:pPr>
              <a:r>
                <a:rPr lang="en-US" sz="800" b="1">
                  <a:solidFill>
                    <a:srgbClr val="FFFF66"/>
                  </a:solidFill>
                  <a:latin typeface="Verdana" pitchFamily="34" charset="0"/>
                </a:rPr>
                <a:t>Tavria National University, Simferopol, Ukraine</a:t>
              </a:r>
            </a:p>
          </p:txBody>
        </p:sp>
      </p:grpSp>
      <p:pic>
        <p:nvPicPr>
          <p:cNvPr id="53254" name="Picture 6" descr="CHNL">
            <a:hlinkClick r:id="rId6"/>
          </p:cNvPr>
          <p:cNvPicPr>
            <a:picLocks noChangeAspect="1" noChangeArrowheads="1"/>
          </p:cNvPicPr>
          <p:nvPr/>
        </p:nvPicPr>
        <p:blipFill>
          <a:blip r:embed="rId7" cstate="print"/>
          <a:srcRect/>
          <a:stretch>
            <a:fillRect/>
          </a:stretch>
        </p:blipFill>
        <p:spPr bwMode="auto">
          <a:xfrm>
            <a:off x="4880992" y="0"/>
            <a:ext cx="5734050" cy="1000125"/>
          </a:xfrm>
          <a:prstGeom prst="rect">
            <a:avLst/>
          </a:prstGeom>
          <a:noFill/>
        </p:spPr>
      </p:pic>
      <p:pic>
        <p:nvPicPr>
          <p:cNvPr id="22" name="Bilde 21" descr="CHNL_forsidebilde_Carusel.jpg"/>
          <p:cNvPicPr>
            <a:picLocks noChangeAspect="1"/>
          </p:cNvPicPr>
          <p:nvPr/>
        </p:nvPicPr>
        <p:blipFill>
          <a:blip r:embed="rId8" cstate="print"/>
          <a:stretch>
            <a:fillRect/>
          </a:stretch>
        </p:blipFill>
        <p:spPr>
          <a:xfrm>
            <a:off x="0" y="3140968"/>
            <a:ext cx="2101444" cy="142532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Statoil’s scenarie</a:t>
            </a:r>
            <a:endParaRPr lang="nb-NO"/>
          </a:p>
        </p:txBody>
      </p:sp>
      <p:sp>
        <p:nvSpPr>
          <p:cNvPr id="3" name="Plassholder for lysbildenummer 2"/>
          <p:cNvSpPr>
            <a:spLocks noGrp="1"/>
          </p:cNvSpPr>
          <p:nvPr>
            <p:ph type="sldNum" sz="quarter" idx="12"/>
          </p:nvPr>
        </p:nvSpPr>
        <p:spPr/>
        <p:txBody>
          <a:bodyPr/>
          <a:lstStyle/>
          <a:p>
            <a:pPr>
              <a:defRPr/>
            </a:pPr>
            <a:fld id="{0D46128E-EA80-4FFF-8922-528536CD568F}" type="slidenum">
              <a:rPr lang="nb-NO" smtClean="0"/>
              <a:pPr>
                <a:defRPr/>
              </a:pPr>
              <a:t>14</a:t>
            </a:fld>
            <a:endParaRPr lang="nb-NO"/>
          </a:p>
        </p:txBody>
      </p:sp>
      <p:pic>
        <p:nvPicPr>
          <p:cNvPr id="4" name="Picture 7" descr="camera2_slide4"/>
          <p:cNvPicPr>
            <a:picLocks noChangeAspect="1" noChangeArrowheads="1"/>
          </p:cNvPicPr>
          <p:nvPr/>
        </p:nvPicPr>
        <p:blipFill>
          <a:blip r:embed="rId2" cstate="print"/>
          <a:srcRect/>
          <a:stretch>
            <a:fillRect/>
          </a:stretch>
        </p:blipFill>
        <p:spPr bwMode="auto">
          <a:xfrm>
            <a:off x="-15552" y="1124744"/>
            <a:ext cx="8553400" cy="57468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lassholder for lysbildenummer 5"/>
          <p:cNvSpPr>
            <a:spLocks noGrp="1"/>
          </p:cNvSpPr>
          <p:nvPr>
            <p:ph type="sldNum" sz="quarter" idx="12"/>
          </p:nvPr>
        </p:nvSpPr>
        <p:spPr>
          <a:noFill/>
        </p:spPr>
        <p:txBody>
          <a:bodyPr/>
          <a:lstStyle/>
          <a:p>
            <a:fld id="{BFF03AA7-751B-4DA4-9D5D-EA88C043CCEF}" type="slidenum">
              <a:rPr lang="nb-NO" smtClean="0"/>
              <a:pPr/>
              <a:t>15</a:t>
            </a:fld>
            <a:endParaRPr lang="nb-NO" smtClean="0"/>
          </a:p>
        </p:txBody>
      </p:sp>
      <p:sp>
        <p:nvSpPr>
          <p:cNvPr id="244738" name="Rectangle 2"/>
          <p:cNvSpPr>
            <a:spLocks noGrp="1" noChangeArrowheads="1"/>
          </p:cNvSpPr>
          <p:nvPr>
            <p:ph type="title"/>
          </p:nvPr>
        </p:nvSpPr>
        <p:spPr/>
        <p:txBody>
          <a:bodyPr/>
          <a:lstStyle/>
          <a:p>
            <a:pPr>
              <a:defRPr/>
            </a:pPr>
            <a:r>
              <a:rPr lang="nb-NO"/>
              <a:t>Helhet kontra sektorinteresser</a:t>
            </a:r>
          </a:p>
        </p:txBody>
      </p:sp>
      <p:pic>
        <p:nvPicPr>
          <p:cNvPr id="23556" name="Picture 4"/>
          <p:cNvPicPr>
            <a:picLocks noChangeAspect="1" noChangeArrowheads="1"/>
          </p:cNvPicPr>
          <p:nvPr/>
        </p:nvPicPr>
        <p:blipFill>
          <a:blip r:embed="rId2" cstate="print"/>
          <a:srcRect r="52586"/>
          <a:stretch>
            <a:fillRect/>
          </a:stretch>
        </p:blipFill>
        <p:spPr bwMode="auto">
          <a:xfrm>
            <a:off x="344488" y="1604963"/>
            <a:ext cx="3960812" cy="3938587"/>
          </a:xfrm>
          <a:prstGeom prst="rect">
            <a:avLst/>
          </a:prstGeom>
          <a:noFill/>
          <a:ln w="12700">
            <a:noFill/>
            <a:miter lim="800000"/>
            <a:headEnd type="none" w="sm" len="sm"/>
            <a:tailEnd type="none" w="sm" len="sm"/>
          </a:ln>
        </p:spPr>
      </p:pic>
      <p:sp>
        <p:nvSpPr>
          <p:cNvPr id="23557" name="TekstSylinder 4"/>
          <p:cNvSpPr txBox="1">
            <a:spLocks noChangeArrowheads="1"/>
          </p:cNvSpPr>
          <p:nvPr/>
        </p:nvSpPr>
        <p:spPr bwMode="auto">
          <a:xfrm>
            <a:off x="4808538" y="2924175"/>
            <a:ext cx="2736850" cy="1570038"/>
          </a:xfrm>
          <a:prstGeom prst="rect">
            <a:avLst/>
          </a:prstGeom>
          <a:noFill/>
          <a:ln w="9525">
            <a:noFill/>
            <a:miter lim="800000"/>
            <a:headEnd/>
            <a:tailEnd/>
          </a:ln>
        </p:spPr>
        <p:txBody>
          <a:bodyPr>
            <a:spAutoFit/>
          </a:bodyPr>
          <a:lstStyle/>
          <a:p>
            <a:r>
              <a:rPr lang="nb-NO">
                <a:solidFill>
                  <a:srgbClr val="232323"/>
                </a:solidFill>
              </a:rPr>
              <a:t>Nordnorsk verdiskapning må tilfredsstille alle målsetninger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Et eksempel på å tenke nytt</a:t>
            </a:r>
            <a:endParaRPr lang="nb-NO" dirty="0"/>
          </a:p>
        </p:txBody>
      </p:sp>
      <p:sp>
        <p:nvSpPr>
          <p:cNvPr id="3" name="Plassholder for lysbildenummer 2"/>
          <p:cNvSpPr>
            <a:spLocks noGrp="1"/>
          </p:cNvSpPr>
          <p:nvPr>
            <p:ph type="sldNum" sz="quarter" idx="12"/>
          </p:nvPr>
        </p:nvSpPr>
        <p:spPr/>
        <p:txBody>
          <a:bodyPr/>
          <a:lstStyle/>
          <a:p>
            <a:pPr>
              <a:defRPr/>
            </a:pPr>
            <a:fld id="{0D46128E-EA80-4FFF-8922-528536CD568F}" type="slidenum">
              <a:rPr lang="nb-NO" smtClean="0"/>
              <a:pPr>
                <a:defRPr/>
              </a:pPr>
              <a:t>16</a:t>
            </a:fld>
            <a:endParaRPr lang="nb-NO"/>
          </a:p>
        </p:txBody>
      </p:sp>
      <p:pic>
        <p:nvPicPr>
          <p:cNvPr id="4" name="Content Placeholder 7"/>
          <p:cNvPicPr>
            <a:picLocks/>
          </p:cNvPicPr>
          <p:nvPr/>
        </p:nvPicPr>
        <p:blipFill>
          <a:blip r:embed="rId2" cstate="print"/>
          <a:srcRect/>
          <a:stretch>
            <a:fillRect/>
          </a:stretch>
        </p:blipFill>
        <p:spPr bwMode="auto">
          <a:xfrm>
            <a:off x="0" y="1052736"/>
            <a:ext cx="5043455" cy="3957438"/>
          </a:xfrm>
          <a:prstGeom prst="rect">
            <a:avLst/>
          </a:prstGeom>
          <a:noFill/>
          <a:ln w="9525">
            <a:noFill/>
            <a:miter lim="800000"/>
            <a:headEnd/>
            <a:tailEnd/>
          </a:ln>
          <a:effectLst/>
        </p:spPr>
      </p:pic>
      <p:pic>
        <p:nvPicPr>
          <p:cNvPr id="5" name="Picture 3"/>
          <p:cNvPicPr/>
          <p:nvPr/>
        </p:nvPicPr>
        <p:blipFill>
          <a:blip r:embed="rId3" cstate="print"/>
          <a:srcRect/>
          <a:stretch>
            <a:fillRect/>
          </a:stretch>
        </p:blipFill>
        <p:spPr bwMode="auto">
          <a:xfrm>
            <a:off x="4160912" y="5085184"/>
            <a:ext cx="5745088" cy="1772816"/>
          </a:xfrm>
          <a:prstGeom prst="rect">
            <a:avLst/>
          </a:prstGeom>
          <a:noFill/>
          <a:ln w="9525">
            <a:noFill/>
            <a:miter lim="800000"/>
            <a:headEnd/>
            <a:tailEnd/>
          </a:ln>
        </p:spPr>
      </p:pic>
      <p:pic>
        <p:nvPicPr>
          <p:cNvPr id="6" name="Picture 5"/>
          <p:cNvPicPr/>
          <p:nvPr/>
        </p:nvPicPr>
        <p:blipFill>
          <a:blip r:embed="rId4" cstate="print"/>
          <a:srcRect/>
          <a:stretch>
            <a:fillRect/>
          </a:stretch>
        </p:blipFill>
        <p:spPr bwMode="auto">
          <a:xfrm>
            <a:off x="4976976" y="3768294"/>
            <a:ext cx="4929024" cy="1316890"/>
          </a:xfrm>
          <a:prstGeom prst="rect">
            <a:avLst/>
          </a:prstGeom>
          <a:noFill/>
          <a:ln w="9525">
            <a:noFill/>
            <a:miter lim="800000"/>
            <a:headEnd/>
            <a:tailEnd/>
          </a:ln>
        </p:spPr>
      </p:pic>
      <p:sp>
        <p:nvSpPr>
          <p:cNvPr id="7" name="TekstSylinder 6"/>
          <p:cNvSpPr txBox="1"/>
          <p:nvPr/>
        </p:nvSpPr>
        <p:spPr>
          <a:xfrm>
            <a:off x="0" y="5445224"/>
            <a:ext cx="4094519" cy="461665"/>
          </a:xfrm>
          <a:prstGeom prst="rect">
            <a:avLst/>
          </a:prstGeom>
          <a:noFill/>
        </p:spPr>
        <p:txBody>
          <a:bodyPr wrap="none" rtlCol="0">
            <a:spAutoFit/>
          </a:bodyPr>
          <a:lstStyle/>
          <a:p>
            <a:r>
              <a:rPr lang="nb-NO" dirty="0" smtClean="0">
                <a:solidFill>
                  <a:srgbClr val="232323"/>
                </a:solidFill>
              </a:rPr>
              <a:t>North Energy &amp; </a:t>
            </a:r>
            <a:r>
              <a:rPr lang="nb-NO" dirty="0" err="1" smtClean="0">
                <a:solidFill>
                  <a:srgbClr val="232323"/>
                </a:solidFill>
              </a:rPr>
              <a:t>Acona</a:t>
            </a:r>
            <a:r>
              <a:rPr lang="nb-NO" dirty="0" smtClean="0">
                <a:solidFill>
                  <a:srgbClr val="232323"/>
                </a:solidFill>
              </a:rPr>
              <a:t> </a:t>
            </a:r>
            <a:r>
              <a:rPr lang="nb-NO" dirty="0" err="1" smtClean="0">
                <a:solidFill>
                  <a:srgbClr val="232323"/>
                </a:solidFill>
              </a:rPr>
              <a:t>Wellpro</a:t>
            </a:r>
            <a:endParaRPr lang="nb-NO" dirty="0">
              <a:solidFill>
                <a:srgbClr val="232323"/>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ssholder for lysbildenummer 5"/>
          <p:cNvSpPr>
            <a:spLocks noGrp="1"/>
          </p:cNvSpPr>
          <p:nvPr>
            <p:ph type="sldNum" sz="quarter" idx="12"/>
          </p:nvPr>
        </p:nvSpPr>
        <p:spPr>
          <a:noFill/>
        </p:spPr>
        <p:txBody>
          <a:bodyPr/>
          <a:lstStyle/>
          <a:p>
            <a:fld id="{51EB1039-CE27-4E89-8EBE-9542239A57C2}" type="slidenum">
              <a:rPr lang="nb-NO" smtClean="0"/>
              <a:pPr/>
              <a:t>17</a:t>
            </a:fld>
            <a:endParaRPr lang="nb-NO" smtClean="0"/>
          </a:p>
        </p:txBody>
      </p:sp>
      <p:pic>
        <p:nvPicPr>
          <p:cNvPr id="25603" name="Picture 2" descr="landegode"/>
          <p:cNvPicPr>
            <a:picLocks noChangeAspect="1" noChangeArrowheads="1"/>
          </p:cNvPicPr>
          <p:nvPr/>
        </p:nvPicPr>
        <p:blipFill>
          <a:blip r:embed="rId3" cstate="print"/>
          <a:srcRect/>
          <a:stretch>
            <a:fillRect/>
          </a:stretch>
        </p:blipFill>
        <p:spPr bwMode="auto">
          <a:xfrm>
            <a:off x="0" y="0"/>
            <a:ext cx="9906000" cy="6858000"/>
          </a:xfrm>
          <a:prstGeom prst="rect">
            <a:avLst/>
          </a:prstGeom>
          <a:noFill/>
          <a:ln w="9525">
            <a:noFill/>
            <a:miter lim="800000"/>
            <a:headEnd/>
            <a:tailEnd/>
          </a:ln>
        </p:spPr>
      </p:pic>
      <p:sp>
        <p:nvSpPr>
          <p:cNvPr id="25604" name="Text Box 3"/>
          <p:cNvSpPr txBox="1">
            <a:spLocks noChangeArrowheads="1"/>
          </p:cNvSpPr>
          <p:nvPr/>
        </p:nvSpPr>
        <p:spPr bwMode="auto">
          <a:xfrm>
            <a:off x="5818188" y="404813"/>
            <a:ext cx="3741737" cy="2862322"/>
          </a:xfrm>
          <a:prstGeom prst="rect">
            <a:avLst/>
          </a:prstGeom>
          <a:noFill/>
          <a:ln w="12700">
            <a:noFill/>
            <a:miter lim="800000"/>
            <a:headEnd type="none" w="sm" len="sm"/>
            <a:tailEnd type="none" w="sm" len="sm"/>
          </a:ln>
        </p:spPr>
        <p:txBody>
          <a:bodyPr>
            <a:spAutoFit/>
          </a:bodyPr>
          <a:lstStyle/>
          <a:p>
            <a:r>
              <a:rPr lang="nb-NO" b="1" i="1" dirty="0" smtClean="0"/>
              <a:t>Mulighetene er der</a:t>
            </a:r>
          </a:p>
          <a:p>
            <a:endParaRPr lang="nb-NO" b="1" i="1" dirty="0" smtClean="0"/>
          </a:p>
          <a:p>
            <a:r>
              <a:rPr lang="nb-NO" b="1" i="1" dirty="0" smtClean="0"/>
              <a:t>Griper vi dem?</a:t>
            </a:r>
          </a:p>
          <a:p>
            <a:endParaRPr lang="nb-NO" b="1" i="1" dirty="0" smtClean="0"/>
          </a:p>
          <a:p>
            <a:r>
              <a:rPr lang="nb-NO" b="1" i="1" dirty="0" smtClean="0"/>
              <a:t>Nøkkelen – samhandling og nye tanker</a:t>
            </a:r>
            <a:endParaRPr lang="nb-NO" b="1" dirty="0"/>
          </a:p>
          <a:p>
            <a:pPr>
              <a:spcBef>
                <a:spcPct val="50000"/>
              </a:spcBef>
            </a:pPr>
            <a:endParaRPr lang="nb-NO" dirty="0"/>
          </a:p>
        </p:txBody>
      </p:sp>
    </p:spTree>
  </p:cSld>
  <p:clrMapOvr>
    <a:masterClrMapping/>
  </p:clrMapOvr>
  <p:transition advTm="1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200025" y="0"/>
            <a:ext cx="8742363" cy="764704"/>
          </a:xfrm>
          <a:noFill/>
        </p:spPr>
        <p:txBody>
          <a:bodyPr/>
          <a:lstStyle/>
          <a:p>
            <a:pPr algn="ctr"/>
            <a:r>
              <a:rPr lang="nb-NO" smtClean="0">
                <a:effectLst/>
              </a:rPr>
              <a:t>     </a:t>
            </a:r>
            <a:r>
              <a:rPr lang="nb-NO" smtClean="0">
                <a:effectLst/>
              </a:rPr>
              <a:t>“</a:t>
            </a:r>
            <a:r>
              <a:rPr lang="nb-NO" smtClean="0">
                <a:effectLst/>
              </a:rPr>
              <a:t>Den Nord-Norske </a:t>
            </a:r>
            <a:r>
              <a:rPr lang="nb-NO" smtClean="0">
                <a:effectLst/>
              </a:rPr>
              <a:t>stemmen</a:t>
            </a:r>
            <a:r>
              <a:rPr lang="nb-NO" smtClean="0">
                <a:effectLst/>
              </a:rPr>
              <a:t>” og </a:t>
            </a:r>
            <a:r>
              <a:rPr lang="nb-NO" smtClean="0">
                <a:effectLst/>
              </a:rPr>
              <a:t>nyansefattigheten</a:t>
            </a:r>
            <a:endParaRPr lang="nb-NO" smtClean="0">
              <a:effectLst/>
            </a:endParaRPr>
          </a:p>
        </p:txBody>
      </p:sp>
      <p:pic>
        <p:nvPicPr>
          <p:cNvPr id="12291" name="Picture 5" descr="0058521"/>
          <p:cNvPicPr>
            <a:picLocks noChangeAspect="1" noChangeArrowheads="1"/>
          </p:cNvPicPr>
          <p:nvPr/>
        </p:nvPicPr>
        <p:blipFill>
          <a:blip r:embed="rId3" cstate="print"/>
          <a:srcRect l="18481" r="22704"/>
          <a:stretch>
            <a:fillRect/>
          </a:stretch>
        </p:blipFill>
        <p:spPr bwMode="auto">
          <a:xfrm>
            <a:off x="1423988" y="1052513"/>
            <a:ext cx="2520950" cy="2857500"/>
          </a:xfrm>
          <a:prstGeom prst="rect">
            <a:avLst/>
          </a:prstGeom>
          <a:noFill/>
          <a:ln w="9525">
            <a:noFill/>
            <a:miter lim="800000"/>
            <a:headEnd/>
            <a:tailEnd/>
          </a:ln>
        </p:spPr>
      </p:pic>
      <p:pic>
        <p:nvPicPr>
          <p:cNvPr id="12292" name="Picture 7" descr="portrait_frederic_03_1">
            <a:hlinkClick r:id="rId4"/>
          </p:cNvPr>
          <p:cNvPicPr>
            <a:picLocks noChangeAspect="1" noChangeArrowheads="1"/>
          </p:cNvPicPr>
          <p:nvPr/>
        </p:nvPicPr>
        <p:blipFill>
          <a:blip r:embed="rId5" cstate="print"/>
          <a:srcRect/>
          <a:stretch>
            <a:fillRect/>
          </a:stretch>
        </p:blipFill>
        <p:spPr bwMode="auto">
          <a:xfrm>
            <a:off x="5313363" y="1052513"/>
            <a:ext cx="2305050" cy="2881312"/>
          </a:xfrm>
          <a:prstGeom prst="rect">
            <a:avLst/>
          </a:prstGeom>
          <a:noFill/>
          <a:ln w="9525">
            <a:noFill/>
            <a:miter lim="800000"/>
            <a:headEnd/>
            <a:tailEnd/>
          </a:ln>
        </p:spPr>
      </p:pic>
      <p:pic>
        <p:nvPicPr>
          <p:cNvPr id="12293" name="Picture 9" descr="Bildetittel">
            <a:hlinkClick r:id="rId6"/>
          </p:cNvPr>
          <p:cNvPicPr>
            <a:picLocks noChangeAspect="1" noChangeArrowheads="1"/>
          </p:cNvPicPr>
          <p:nvPr/>
        </p:nvPicPr>
        <p:blipFill>
          <a:blip r:embed="rId7" cstate="print"/>
          <a:srcRect/>
          <a:stretch>
            <a:fillRect/>
          </a:stretch>
        </p:blipFill>
        <p:spPr bwMode="auto">
          <a:xfrm>
            <a:off x="5168900" y="4365625"/>
            <a:ext cx="3095625" cy="2058988"/>
          </a:xfrm>
          <a:prstGeom prst="rect">
            <a:avLst/>
          </a:prstGeom>
          <a:noFill/>
          <a:ln w="9525">
            <a:noFill/>
            <a:miter lim="800000"/>
            <a:headEnd/>
            <a:tailEnd/>
          </a:ln>
        </p:spPr>
      </p:pic>
      <p:pic>
        <p:nvPicPr>
          <p:cNvPr id="12294" name="Picture 11" descr="sxc41db8_jpg_299360e"/>
          <p:cNvPicPr>
            <a:picLocks noChangeAspect="1" noChangeArrowheads="1"/>
          </p:cNvPicPr>
          <p:nvPr/>
        </p:nvPicPr>
        <p:blipFill>
          <a:blip r:embed="rId8" cstate="print"/>
          <a:srcRect/>
          <a:stretch>
            <a:fillRect/>
          </a:stretch>
        </p:blipFill>
        <p:spPr bwMode="auto">
          <a:xfrm>
            <a:off x="1065213" y="4365625"/>
            <a:ext cx="3038475" cy="2028825"/>
          </a:xfrm>
          <a:prstGeom prst="rect">
            <a:avLst/>
          </a:prstGeom>
          <a:noFill/>
          <a:ln w="9525">
            <a:noFill/>
            <a:miter lim="800000"/>
            <a:headEnd/>
            <a:tailEnd/>
          </a:ln>
        </p:spPr>
      </p:pic>
      <p:sp>
        <p:nvSpPr>
          <p:cNvPr id="12295" name="Text Box 16"/>
          <p:cNvSpPr txBox="1">
            <a:spLocks noChangeArrowheads="1"/>
          </p:cNvSpPr>
          <p:nvPr/>
        </p:nvSpPr>
        <p:spPr bwMode="auto">
          <a:xfrm>
            <a:off x="4376738" y="2349500"/>
            <a:ext cx="442912" cy="336550"/>
          </a:xfrm>
          <a:prstGeom prst="rect">
            <a:avLst/>
          </a:prstGeom>
          <a:noFill/>
          <a:ln w="9525">
            <a:noFill/>
            <a:miter lim="800000"/>
            <a:headEnd/>
            <a:tailEnd/>
          </a:ln>
        </p:spPr>
        <p:txBody>
          <a:bodyPr wrap="none">
            <a:spAutoFit/>
          </a:bodyPr>
          <a:lstStyle/>
          <a:p>
            <a:r>
              <a:rPr lang="nb-NO" b="1">
                <a:solidFill>
                  <a:srgbClr val="000000"/>
                </a:solidFill>
              </a:rPr>
              <a:t>VS</a:t>
            </a:r>
          </a:p>
        </p:txBody>
      </p:sp>
      <p:sp>
        <p:nvSpPr>
          <p:cNvPr id="12296" name="Text Box 17"/>
          <p:cNvSpPr txBox="1">
            <a:spLocks noChangeArrowheads="1"/>
          </p:cNvSpPr>
          <p:nvPr/>
        </p:nvSpPr>
        <p:spPr bwMode="auto">
          <a:xfrm>
            <a:off x="4376738" y="5157788"/>
            <a:ext cx="442912" cy="336550"/>
          </a:xfrm>
          <a:prstGeom prst="rect">
            <a:avLst/>
          </a:prstGeom>
          <a:noFill/>
          <a:ln w="9525">
            <a:noFill/>
            <a:miter lim="800000"/>
            <a:headEnd/>
            <a:tailEnd/>
          </a:ln>
        </p:spPr>
        <p:txBody>
          <a:bodyPr wrap="none">
            <a:spAutoFit/>
          </a:bodyPr>
          <a:lstStyle/>
          <a:p>
            <a:r>
              <a:rPr lang="nb-NO" b="1">
                <a:solidFill>
                  <a:srgbClr val="000000"/>
                </a:solidFill>
              </a:rPr>
              <a:t>VS</a:t>
            </a:r>
          </a:p>
        </p:txBody>
      </p:sp>
      <p:sp>
        <p:nvSpPr>
          <p:cNvPr id="12297" name="Rektangel 8"/>
          <p:cNvSpPr>
            <a:spLocks noChangeArrowheads="1"/>
          </p:cNvSpPr>
          <p:nvPr/>
        </p:nvSpPr>
        <p:spPr bwMode="auto">
          <a:xfrm>
            <a:off x="4881563" y="3643313"/>
            <a:ext cx="1000125" cy="928687"/>
          </a:xfrm>
          <a:prstGeom prst="rect">
            <a:avLst/>
          </a:prstGeom>
          <a:solidFill>
            <a:schemeClr val="tx1"/>
          </a:solidFill>
          <a:ln w="9525" algn="ctr">
            <a:solidFill>
              <a:srgbClr val="000000"/>
            </a:solidFill>
            <a:round/>
            <a:headEnd/>
            <a:tailEnd/>
          </a:ln>
        </p:spPr>
        <p:txBody>
          <a:bodyPr/>
          <a:lstStyle/>
          <a:p>
            <a:pPr algn="ctr"/>
            <a:endParaRPr lang="nb-NO"/>
          </a:p>
        </p:txBody>
      </p:sp>
      <p:sp>
        <p:nvSpPr>
          <p:cNvPr id="10" name="Rektangel 9"/>
          <p:cNvSpPr/>
          <p:nvPr/>
        </p:nvSpPr>
        <p:spPr bwMode="auto">
          <a:xfrm>
            <a:off x="3309938" y="3643313"/>
            <a:ext cx="1000125" cy="928687"/>
          </a:xfrm>
          <a:prstGeom prst="rect">
            <a:avLst/>
          </a:prstGeom>
          <a:solidFill>
            <a:schemeClr val="accent3">
              <a:lumMod val="10000"/>
            </a:schemeClr>
          </a:solidFill>
          <a:ln w="9525" cap="flat" cmpd="sng" algn="ctr">
            <a:solidFill>
              <a:srgbClr val="000000"/>
            </a:solidFill>
            <a:prstDash val="solid"/>
            <a:round/>
            <a:headEnd type="none" w="med" len="med"/>
            <a:tailEnd type="none" w="med" len="med"/>
          </a:ln>
          <a:effectLst/>
        </p:spPr>
        <p:txBody>
          <a:bodyPr/>
          <a:lstStyle/>
          <a:p>
            <a:pPr algn="ctr">
              <a:defRPr/>
            </a:pPr>
            <a:endParaRPr lang="nb-NO"/>
          </a:p>
        </p:txBody>
      </p:sp>
      <p:sp>
        <p:nvSpPr>
          <p:cNvPr id="12299" name="Rektangel 11"/>
          <p:cNvSpPr>
            <a:spLocks noChangeArrowheads="1"/>
          </p:cNvSpPr>
          <p:nvPr/>
        </p:nvSpPr>
        <p:spPr bwMode="auto">
          <a:xfrm>
            <a:off x="4310063" y="3711575"/>
            <a:ext cx="569912" cy="646113"/>
          </a:xfrm>
          <a:prstGeom prst="rect">
            <a:avLst/>
          </a:prstGeom>
          <a:noFill/>
          <a:ln w="9525">
            <a:noFill/>
            <a:miter lim="800000"/>
            <a:headEnd/>
            <a:tailEnd/>
          </a:ln>
        </p:spPr>
        <p:txBody>
          <a:bodyPr wrap="none">
            <a:spAutoFit/>
          </a:bodyPr>
          <a:lstStyle/>
          <a:p>
            <a:r>
              <a:rPr lang="nb-NO" sz="3600">
                <a:solidFill>
                  <a:srgbClr val="000000"/>
                </a:solidFill>
              </a:rPr>
              <a:t>or</a:t>
            </a:r>
          </a:p>
        </p:txBody>
      </p:sp>
    </p:spTree>
  </p:cSld>
  <p:clrMapOvr>
    <a:masterClrMapping/>
  </p:clrMapOvr>
  <p:transition>
    <p:push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noFill/>
        </p:spPr>
        <p:txBody>
          <a:bodyPr/>
          <a:lstStyle/>
          <a:p>
            <a:r>
              <a:rPr lang="nb-NO" smtClean="0">
                <a:effectLst/>
              </a:rPr>
              <a:t>                               </a:t>
            </a:r>
            <a:r>
              <a:rPr lang="nb-NO" sz="4000" smtClean="0">
                <a:effectLst/>
              </a:rPr>
              <a:t>Utfordringen!</a:t>
            </a:r>
          </a:p>
        </p:txBody>
      </p:sp>
      <p:pic>
        <p:nvPicPr>
          <p:cNvPr id="13315" name="Picture 6" descr="kart01_flyttestrommer"/>
          <p:cNvPicPr>
            <a:picLocks noChangeAspect="1" noChangeArrowheads="1"/>
          </p:cNvPicPr>
          <p:nvPr/>
        </p:nvPicPr>
        <p:blipFill>
          <a:blip r:embed="rId3" cstate="print"/>
          <a:srcRect/>
          <a:stretch>
            <a:fillRect/>
          </a:stretch>
        </p:blipFill>
        <p:spPr bwMode="auto">
          <a:xfrm>
            <a:off x="1857375" y="1052513"/>
            <a:ext cx="4624388" cy="5805487"/>
          </a:xfrm>
          <a:prstGeom prst="rect">
            <a:avLst/>
          </a:prstGeom>
          <a:noFill/>
          <a:ln w="9525">
            <a:noFill/>
            <a:miter lim="800000"/>
            <a:headEnd/>
            <a:tailEnd/>
          </a:ln>
        </p:spPr>
      </p:pic>
      <p:sp>
        <p:nvSpPr>
          <p:cNvPr id="13316" name="Rektangel 3"/>
          <p:cNvSpPr>
            <a:spLocks noChangeArrowheads="1"/>
          </p:cNvSpPr>
          <p:nvPr/>
        </p:nvSpPr>
        <p:spPr bwMode="auto">
          <a:xfrm>
            <a:off x="1809750" y="1071563"/>
            <a:ext cx="3786188" cy="214312"/>
          </a:xfrm>
          <a:prstGeom prst="rect">
            <a:avLst/>
          </a:prstGeom>
          <a:solidFill>
            <a:schemeClr val="tx1"/>
          </a:solidFill>
          <a:ln w="9525" algn="ctr">
            <a:noFill/>
            <a:round/>
            <a:headEnd/>
            <a:tailEnd/>
          </a:ln>
        </p:spPr>
        <p:txBody>
          <a:bodyPr/>
          <a:lstStyle/>
          <a:p>
            <a:pPr algn="ctr"/>
            <a:endParaRPr lang="nb-NO"/>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8" descr="1204204457000_laks_1750248m"/>
          <p:cNvPicPr>
            <a:picLocks noChangeAspect="1" noChangeArrowheads="1"/>
          </p:cNvPicPr>
          <p:nvPr/>
        </p:nvPicPr>
        <p:blipFill>
          <a:blip r:embed="rId3" cstate="print"/>
          <a:srcRect/>
          <a:stretch>
            <a:fillRect/>
          </a:stretch>
        </p:blipFill>
        <p:spPr bwMode="auto">
          <a:xfrm>
            <a:off x="5673725" y="5586413"/>
            <a:ext cx="3240088" cy="1271587"/>
          </a:xfrm>
          <a:prstGeom prst="rect">
            <a:avLst/>
          </a:prstGeom>
          <a:noFill/>
          <a:ln w="9525">
            <a:noFill/>
            <a:miter lim="800000"/>
            <a:headEnd/>
            <a:tailEnd/>
          </a:ln>
        </p:spPr>
      </p:pic>
      <p:sp>
        <p:nvSpPr>
          <p:cNvPr id="14339" name="Rectangle 2"/>
          <p:cNvSpPr>
            <a:spLocks noGrp="1" noChangeArrowheads="1"/>
          </p:cNvSpPr>
          <p:nvPr>
            <p:ph type="title"/>
          </p:nvPr>
        </p:nvSpPr>
        <p:spPr>
          <a:xfrm>
            <a:off x="704850" y="92075"/>
            <a:ext cx="8320088" cy="908050"/>
          </a:xfrm>
          <a:noFill/>
        </p:spPr>
        <p:txBody>
          <a:bodyPr/>
          <a:lstStyle/>
          <a:p>
            <a:r>
              <a:rPr lang="en-US" smtClean="0">
                <a:effectLst/>
              </a:rPr>
              <a:t>                   </a:t>
            </a:r>
            <a:r>
              <a:rPr lang="en-US" sz="3600" smtClean="0">
                <a:effectLst/>
              </a:rPr>
              <a:t>Verdiskapning?</a:t>
            </a:r>
          </a:p>
        </p:txBody>
      </p:sp>
      <p:pic>
        <p:nvPicPr>
          <p:cNvPr id="14340" name="Picture 8" descr="0032039"/>
          <p:cNvPicPr>
            <a:picLocks noChangeAspect="1" noChangeArrowheads="1"/>
          </p:cNvPicPr>
          <p:nvPr/>
        </p:nvPicPr>
        <p:blipFill>
          <a:blip r:embed="rId4" cstate="print"/>
          <a:srcRect/>
          <a:stretch>
            <a:fillRect/>
          </a:stretch>
        </p:blipFill>
        <p:spPr bwMode="auto">
          <a:xfrm>
            <a:off x="200025" y="981075"/>
            <a:ext cx="3457575" cy="2312988"/>
          </a:xfrm>
          <a:prstGeom prst="rect">
            <a:avLst/>
          </a:prstGeom>
          <a:noFill/>
          <a:ln w="9525">
            <a:noFill/>
            <a:miter lim="800000"/>
            <a:headEnd/>
            <a:tailEnd/>
          </a:ln>
        </p:spPr>
      </p:pic>
      <p:pic>
        <p:nvPicPr>
          <p:cNvPr id="14341" name="Picture 14" descr="To-Foto AS                                                  "/>
          <p:cNvPicPr>
            <a:picLocks noChangeAspect="1" noChangeArrowheads="1"/>
          </p:cNvPicPr>
          <p:nvPr/>
        </p:nvPicPr>
        <p:blipFill>
          <a:blip r:embed="rId5" cstate="print"/>
          <a:srcRect/>
          <a:stretch>
            <a:fillRect/>
          </a:stretch>
        </p:blipFill>
        <p:spPr bwMode="auto">
          <a:xfrm>
            <a:off x="6105525" y="1052513"/>
            <a:ext cx="3384550" cy="2863850"/>
          </a:xfrm>
          <a:prstGeom prst="rect">
            <a:avLst/>
          </a:prstGeom>
          <a:noFill/>
          <a:ln w="9525">
            <a:noFill/>
            <a:miter lim="800000"/>
            <a:headEnd/>
            <a:tailEnd/>
          </a:ln>
        </p:spPr>
      </p:pic>
      <p:pic>
        <p:nvPicPr>
          <p:cNvPr id="14342" name="Picture 7" descr="Bilde fra Iversen Jr, Fiskebåten Iversen Jr, © Sjøstrand Rorbuer"/>
          <p:cNvPicPr>
            <a:picLocks noChangeAspect="1" noChangeArrowheads="1"/>
          </p:cNvPicPr>
          <p:nvPr/>
        </p:nvPicPr>
        <p:blipFill>
          <a:blip r:embed="rId6" cstate="print"/>
          <a:srcRect l="13019"/>
          <a:stretch>
            <a:fillRect/>
          </a:stretch>
        </p:blipFill>
        <p:spPr bwMode="auto">
          <a:xfrm>
            <a:off x="3224213" y="1052513"/>
            <a:ext cx="3362325" cy="2898775"/>
          </a:xfrm>
          <a:prstGeom prst="rect">
            <a:avLst/>
          </a:prstGeom>
          <a:noFill/>
          <a:ln w="9525">
            <a:noFill/>
            <a:miter lim="800000"/>
            <a:headEnd/>
            <a:tailEnd/>
          </a:ln>
        </p:spPr>
      </p:pic>
      <p:pic>
        <p:nvPicPr>
          <p:cNvPr id="14343" name="Picture 10" descr="[]"/>
          <p:cNvPicPr>
            <a:picLocks noChangeAspect="1" noChangeArrowheads="1"/>
          </p:cNvPicPr>
          <p:nvPr/>
        </p:nvPicPr>
        <p:blipFill>
          <a:blip r:embed="rId7" cstate="print"/>
          <a:srcRect/>
          <a:stretch>
            <a:fillRect/>
          </a:stretch>
        </p:blipFill>
        <p:spPr bwMode="auto">
          <a:xfrm>
            <a:off x="200025" y="3213100"/>
            <a:ext cx="3816350" cy="2544763"/>
          </a:xfrm>
          <a:prstGeom prst="rect">
            <a:avLst/>
          </a:prstGeom>
          <a:noFill/>
          <a:ln w="9525">
            <a:noFill/>
            <a:miter lim="800000"/>
            <a:headEnd/>
            <a:tailEnd/>
          </a:ln>
        </p:spPr>
      </p:pic>
      <p:pic>
        <p:nvPicPr>
          <p:cNvPr id="14344" name="Picture 16" descr="1.klasse 2009">
            <a:hlinkClick r:id="rId8"/>
          </p:cNvPr>
          <p:cNvPicPr>
            <a:picLocks noChangeAspect="1" noChangeArrowheads="1"/>
          </p:cNvPicPr>
          <p:nvPr/>
        </p:nvPicPr>
        <p:blipFill>
          <a:blip r:embed="rId9" cstate="print"/>
          <a:srcRect/>
          <a:stretch>
            <a:fillRect/>
          </a:stretch>
        </p:blipFill>
        <p:spPr bwMode="auto">
          <a:xfrm>
            <a:off x="3368675" y="3860800"/>
            <a:ext cx="5543550" cy="178911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Felt i drift og under utbygging på nordnorsk sokkel</a:t>
            </a:r>
            <a:endParaRPr lang="nb-NO" dirty="0"/>
          </a:p>
        </p:txBody>
      </p:sp>
      <p:sp>
        <p:nvSpPr>
          <p:cNvPr id="3" name="Plassholder for lysbildenummer 2"/>
          <p:cNvSpPr>
            <a:spLocks noGrp="1"/>
          </p:cNvSpPr>
          <p:nvPr>
            <p:ph type="sldNum" sz="quarter" idx="12"/>
          </p:nvPr>
        </p:nvSpPr>
        <p:spPr/>
        <p:txBody>
          <a:bodyPr/>
          <a:lstStyle/>
          <a:p>
            <a:pPr>
              <a:defRPr/>
            </a:pPr>
            <a:fld id="{0D46128E-EA80-4FFF-8922-528536CD568F}" type="slidenum">
              <a:rPr lang="nb-NO" smtClean="0"/>
              <a:pPr>
                <a:defRPr/>
              </a:pPr>
              <a:t>5</a:t>
            </a:fld>
            <a:endParaRPr lang="nb-NO"/>
          </a:p>
        </p:txBody>
      </p:sp>
      <p:pic>
        <p:nvPicPr>
          <p:cNvPr id="11" name="Picture 3"/>
          <p:cNvPicPr>
            <a:picLocks noChangeAspect="1" noChangeArrowheads="1"/>
          </p:cNvPicPr>
          <p:nvPr/>
        </p:nvPicPr>
        <p:blipFill>
          <a:blip r:embed="rId2" cstate="print"/>
          <a:srcRect l="26375" t="41495" r="25785" b="19760"/>
          <a:stretch>
            <a:fillRect/>
          </a:stretch>
        </p:blipFill>
        <p:spPr bwMode="auto">
          <a:xfrm>
            <a:off x="488504" y="1556792"/>
            <a:ext cx="7824284" cy="39604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Sysselsetning i petroleumssektoren i Nord-Norge</a:t>
            </a:r>
            <a:endParaRPr lang="nb-NO" dirty="0"/>
          </a:p>
        </p:txBody>
      </p:sp>
      <p:sp>
        <p:nvSpPr>
          <p:cNvPr id="3" name="Plassholder for lysbildenummer 2"/>
          <p:cNvSpPr>
            <a:spLocks noGrp="1"/>
          </p:cNvSpPr>
          <p:nvPr>
            <p:ph type="sldNum" sz="quarter" idx="12"/>
          </p:nvPr>
        </p:nvSpPr>
        <p:spPr/>
        <p:txBody>
          <a:bodyPr/>
          <a:lstStyle/>
          <a:p>
            <a:pPr>
              <a:defRPr/>
            </a:pPr>
            <a:fld id="{0D46128E-EA80-4FFF-8922-528536CD568F}" type="slidenum">
              <a:rPr lang="nb-NO" smtClean="0"/>
              <a:pPr>
                <a:defRPr/>
              </a:pPr>
              <a:t>6</a:t>
            </a:fld>
            <a:endParaRPr lang="nb-NO"/>
          </a:p>
        </p:txBody>
      </p:sp>
      <p:pic>
        <p:nvPicPr>
          <p:cNvPr id="55299" name="Picture 3"/>
          <p:cNvPicPr>
            <a:picLocks noChangeAspect="1" noChangeArrowheads="1"/>
          </p:cNvPicPr>
          <p:nvPr/>
        </p:nvPicPr>
        <p:blipFill>
          <a:blip r:embed="rId2" cstate="print"/>
          <a:srcRect l="22832" t="44330" r="25194" b="28265"/>
          <a:stretch>
            <a:fillRect/>
          </a:stretch>
        </p:blipFill>
        <p:spPr bwMode="auto">
          <a:xfrm>
            <a:off x="329589" y="2348880"/>
            <a:ext cx="8303267" cy="2736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Petroleumsvirksomhet i Nord-Norge</a:t>
            </a:r>
            <a:endParaRPr lang="nb-NO" dirty="0"/>
          </a:p>
        </p:txBody>
      </p:sp>
      <p:sp>
        <p:nvSpPr>
          <p:cNvPr id="3" name="Plassholder for lysbildenummer 2"/>
          <p:cNvSpPr>
            <a:spLocks noGrp="1"/>
          </p:cNvSpPr>
          <p:nvPr>
            <p:ph type="sldNum" sz="quarter" idx="12"/>
          </p:nvPr>
        </p:nvSpPr>
        <p:spPr/>
        <p:txBody>
          <a:bodyPr/>
          <a:lstStyle/>
          <a:p>
            <a:pPr>
              <a:defRPr/>
            </a:pPr>
            <a:fld id="{0D46128E-EA80-4FFF-8922-528536CD568F}" type="slidenum">
              <a:rPr lang="nb-NO" smtClean="0"/>
              <a:pPr>
                <a:defRPr/>
              </a:pPr>
              <a:t>7</a:t>
            </a:fld>
            <a:endParaRPr lang="nb-NO"/>
          </a:p>
        </p:txBody>
      </p:sp>
      <p:pic>
        <p:nvPicPr>
          <p:cNvPr id="45058" name="Picture 2"/>
          <p:cNvPicPr>
            <a:picLocks noChangeAspect="1" noChangeArrowheads="1"/>
          </p:cNvPicPr>
          <p:nvPr/>
        </p:nvPicPr>
        <p:blipFill>
          <a:blip r:embed="rId2" cstate="print"/>
          <a:srcRect t="873" r="1053"/>
          <a:stretch>
            <a:fillRect/>
          </a:stretch>
        </p:blipFill>
        <p:spPr bwMode="auto">
          <a:xfrm>
            <a:off x="909637" y="1340768"/>
            <a:ext cx="7501621" cy="4864770"/>
          </a:xfrm>
          <a:prstGeom prst="rect">
            <a:avLst/>
          </a:prstGeom>
          <a:noFill/>
          <a:ln w="3175">
            <a:solidFill>
              <a:srgbClr val="000000"/>
            </a:solidFill>
            <a:miter lim="800000"/>
            <a:headEnd/>
            <a:tailEnd/>
          </a:ln>
        </p:spPr>
      </p:pic>
      <p:sp>
        <p:nvSpPr>
          <p:cNvPr id="45060" name="Rectangle 4"/>
          <p:cNvSpPr>
            <a:spLocks noChangeArrowheads="1"/>
          </p:cNvSpPr>
          <p:nvPr/>
        </p:nvSpPr>
        <p:spPr bwMode="auto">
          <a:xfrm>
            <a:off x="0" y="0"/>
            <a:ext cx="9906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100" b="0" i="1" u="none" strike="noStrike" cap="none" normalizeH="0" baseline="0" smtClean="0" bmk="_Ref273344086">
                <a:ln>
                  <a:noFill/>
                </a:ln>
                <a:solidFill>
                  <a:schemeClr val="tx1"/>
                </a:solidFill>
                <a:effectLst/>
                <a:latin typeface="Arial" pitchFamily="34" charset="0"/>
                <a:ea typeface="Times New Roman" pitchFamily="18" charset="0"/>
                <a:cs typeface="Arial" pitchFamily="34" charset="0"/>
              </a:rPr>
              <a:t>Figur 0‑1</a:t>
            </a:r>
            <a:r>
              <a:rPr kumimoji="0" lang="nb-NO" sz="11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Petroleumsrelatert virksomhet i Nord-Norge.</a:t>
            </a:r>
            <a:br>
              <a:rPr kumimoji="0" lang="nb-NO" sz="1100" b="0" i="1"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nb-NO"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Kilde: Slotfeldt-Ellingsen &amp; Sandvik, 2009, s. 17.</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kstSylinder 6"/>
          <p:cNvSpPr txBox="1"/>
          <p:nvPr/>
        </p:nvSpPr>
        <p:spPr>
          <a:xfrm>
            <a:off x="920552" y="6381328"/>
            <a:ext cx="3773790" cy="523220"/>
          </a:xfrm>
          <a:prstGeom prst="rect">
            <a:avLst/>
          </a:prstGeom>
          <a:noFill/>
        </p:spPr>
        <p:txBody>
          <a:bodyPr wrap="none" rtlCol="0">
            <a:spAutoFit/>
          </a:bodyPr>
          <a:lstStyle/>
          <a:p>
            <a:r>
              <a:rPr lang="nb-NO" sz="1400" dirty="0" smtClean="0">
                <a:solidFill>
                  <a:srgbClr val="232323"/>
                </a:solidFill>
              </a:rPr>
              <a:t>Kilde: </a:t>
            </a:r>
            <a:r>
              <a:rPr lang="nb-NO" sz="1400" dirty="0" err="1" smtClean="0">
                <a:solidFill>
                  <a:srgbClr val="232323"/>
                </a:solidFill>
              </a:rPr>
              <a:t>Slotfeldt-Ellingsen</a:t>
            </a:r>
            <a:r>
              <a:rPr lang="nb-NO" sz="1400" dirty="0" smtClean="0">
                <a:solidFill>
                  <a:srgbClr val="232323"/>
                </a:solidFill>
              </a:rPr>
              <a:t> &amp; Sandvik, 2009, s. 17.</a:t>
            </a:r>
            <a:endParaRPr lang="nb-NO" sz="1400" b="1" dirty="0" smtClean="0">
              <a:solidFill>
                <a:srgbClr val="232323"/>
              </a:solidFill>
            </a:endParaRPr>
          </a:p>
          <a:p>
            <a:endParaRPr lang="nb-NO" sz="1400" dirty="0">
              <a:solidFill>
                <a:srgbClr val="232323"/>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00025" y="-171400"/>
            <a:ext cx="8742363" cy="908050"/>
          </a:xfrm>
        </p:spPr>
        <p:txBody>
          <a:bodyPr/>
          <a:lstStyle/>
          <a:p>
            <a:pPr>
              <a:defRPr/>
            </a:pPr>
            <a:r>
              <a:rPr lang="nb-NO" dirty="0" smtClean="0"/>
              <a:t>Felt kontra områdeutvikling</a:t>
            </a:r>
            <a:endParaRPr lang="nb-NO" dirty="0"/>
          </a:p>
        </p:txBody>
      </p:sp>
      <p:sp>
        <p:nvSpPr>
          <p:cNvPr id="17411" name="Plassholder for lysbildenummer 2"/>
          <p:cNvSpPr>
            <a:spLocks noGrp="1"/>
          </p:cNvSpPr>
          <p:nvPr>
            <p:ph type="sldNum" sz="quarter" idx="12"/>
          </p:nvPr>
        </p:nvSpPr>
        <p:spPr>
          <a:noFill/>
        </p:spPr>
        <p:txBody>
          <a:bodyPr/>
          <a:lstStyle/>
          <a:p>
            <a:fld id="{FDA28B6F-B934-4DBB-9D11-DC2C4C4DDAA9}" type="slidenum">
              <a:rPr lang="nb-NO" smtClean="0"/>
              <a:pPr/>
              <a:t>8</a:t>
            </a:fld>
            <a:endParaRPr lang="nb-NO" smtClean="0"/>
          </a:p>
        </p:txBody>
      </p:sp>
      <p:pic>
        <p:nvPicPr>
          <p:cNvPr id="17412" name="Picture 2"/>
          <p:cNvPicPr>
            <a:picLocks noChangeAspect="1" noChangeArrowheads="1"/>
          </p:cNvPicPr>
          <p:nvPr/>
        </p:nvPicPr>
        <p:blipFill>
          <a:blip r:embed="rId2" cstate="print"/>
          <a:srcRect/>
          <a:stretch>
            <a:fillRect/>
          </a:stretch>
        </p:blipFill>
        <p:spPr bwMode="auto">
          <a:xfrm>
            <a:off x="273050" y="1196975"/>
            <a:ext cx="4025900" cy="4824413"/>
          </a:xfrm>
          <a:prstGeom prst="rect">
            <a:avLst/>
          </a:prstGeom>
          <a:noFill/>
          <a:ln w="12700">
            <a:noFill/>
            <a:miter lim="800000"/>
            <a:headEnd type="none" w="sm" len="sm"/>
            <a:tailEnd type="none" w="sm" len="sm"/>
          </a:ln>
        </p:spPr>
      </p:pic>
      <p:sp>
        <p:nvSpPr>
          <p:cNvPr id="17413" name="TekstSylinder 4"/>
          <p:cNvSpPr txBox="1">
            <a:spLocks noChangeArrowheads="1"/>
          </p:cNvSpPr>
          <p:nvPr/>
        </p:nvSpPr>
        <p:spPr bwMode="auto">
          <a:xfrm>
            <a:off x="4376738" y="1844675"/>
            <a:ext cx="4403725" cy="4154984"/>
          </a:xfrm>
          <a:prstGeom prst="rect">
            <a:avLst/>
          </a:prstGeom>
          <a:noFill/>
          <a:ln w="9525">
            <a:noFill/>
            <a:miter lim="800000"/>
            <a:headEnd/>
            <a:tailEnd/>
          </a:ln>
        </p:spPr>
        <p:txBody>
          <a:bodyPr>
            <a:spAutoFit/>
          </a:bodyPr>
          <a:lstStyle/>
          <a:p>
            <a:r>
              <a:rPr lang="nb-NO" dirty="0">
                <a:solidFill>
                  <a:srgbClr val="232323"/>
                </a:solidFill>
              </a:rPr>
              <a:t>Feltbasert gradvis utbygging, og </a:t>
            </a:r>
          </a:p>
          <a:p>
            <a:r>
              <a:rPr lang="nb-NO" dirty="0">
                <a:solidFill>
                  <a:srgbClr val="232323"/>
                </a:solidFill>
              </a:rPr>
              <a:t>feltbasert økonomisk fokus</a:t>
            </a:r>
          </a:p>
          <a:p>
            <a:endParaRPr lang="nb-NO" dirty="0">
              <a:solidFill>
                <a:srgbClr val="232323"/>
              </a:solidFill>
            </a:endParaRPr>
          </a:p>
          <a:p>
            <a:r>
              <a:rPr lang="nb-NO" dirty="0">
                <a:solidFill>
                  <a:srgbClr val="232323"/>
                </a:solidFill>
              </a:rPr>
              <a:t>Alternativer?</a:t>
            </a:r>
          </a:p>
          <a:p>
            <a:r>
              <a:rPr lang="nb-NO" dirty="0">
                <a:solidFill>
                  <a:srgbClr val="232323"/>
                </a:solidFill>
              </a:rPr>
              <a:t>Områdeutbygging, ilandføring og </a:t>
            </a:r>
          </a:p>
          <a:p>
            <a:r>
              <a:rPr lang="nb-NO" dirty="0">
                <a:solidFill>
                  <a:srgbClr val="232323"/>
                </a:solidFill>
              </a:rPr>
              <a:t>industriell bruk</a:t>
            </a:r>
          </a:p>
          <a:p>
            <a:endParaRPr lang="nb-NO" dirty="0">
              <a:solidFill>
                <a:srgbClr val="232323"/>
              </a:solidFill>
            </a:endParaRPr>
          </a:p>
          <a:p>
            <a:r>
              <a:rPr lang="nb-NO" dirty="0">
                <a:solidFill>
                  <a:srgbClr val="232323"/>
                </a:solidFill>
              </a:rPr>
              <a:t>Skifergass og </a:t>
            </a:r>
            <a:r>
              <a:rPr lang="nb-NO" dirty="0" smtClean="0">
                <a:solidFill>
                  <a:srgbClr val="232323"/>
                </a:solidFill>
              </a:rPr>
              <a:t>gasspriser</a:t>
            </a:r>
          </a:p>
          <a:p>
            <a:endParaRPr lang="nb-NO" dirty="0" smtClean="0">
              <a:solidFill>
                <a:srgbClr val="232323"/>
              </a:solidFill>
            </a:endParaRPr>
          </a:p>
          <a:p>
            <a:r>
              <a:rPr lang="nb-NO" dirty="0" smtClean="0">
                <a:solidFill>
                  <a:srgbClr val="232323"/>
                </a:solidFill>
              </a:rPr>
              <a:t>Skal man få til dette kreves kloke hoder</a:t>
            </a:r>
            <a:endParaRPr lang="nb-NO" dirty="0">
              <a:solidFill>
                <a:srgbClr val="232323"/>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tel 1"/>
          <p:cNvSpPr>
            <a:spLocks noGrp="1"/>
          </p:cNvSpPr>
          <p:nvPr>
            <p:ph type="title" idx="4294967295"/>
          </p:nvPr>
        </p:nvSpPr>
        <p:spPr>
          <a:xfrm>
            <a:off x="495300" y="274638"/>
            <a:ext cx="8915400" cy="868362"/>
          </a:xfrm>
        </p:spPr>
        <p:txBody>
          <a:bodyPr/>
          <a:lstStyle/>
          <a:p>
            <a:pPr>
              <a:defRPr/>
            </a:pPr>
            <a:r>
              <a:rPr lang="nb-NO" sz="2400" smtClean="0"/>
              <a:t>DIREKTE OG INDIREKTE VIRKNINGER AV SKARVUTBYGGINGEN</a:t>
            </a:r>
          </a:p>
        </p:txBody>
      </p:sp>
      <p:pic>
        <p:nvPicPr>
          <p:cNvPr id="7171" name="Bilde 13"/>
          <p:cNvPicPr>
            <a:picLocks noChangeAspect="1" noChangeArrowheads="1"/>
          </p:cNvPicPr>
          <p:nvPr/>
        </p:nvPicPr>
        <p:blipFill>
          <a:blip r:embed="rId2" cstate="print"/>
          <a:srcRect/>
          <a:stretch>
            <a:fillRect/>
          </a:stretch>
        </p:blipFill>
        <p:spPr bwMode="auto">
          <a:xfrm>
            <a:off x="1316038" y="1428750"/>
            <a:ext cx="7970837"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HBO-mal">
  <a:themeElements>
    <a:clrScheme name="">
      <a:dk1>
        <a:srgbClr val="8080FF"/>
      </a:dk1>
      <a:lt1>
        <a:srgbClr val="FFFFFF"/>
      </a:lt1>
      <a:dk2>
        <a:srgbClr val="7B00E4"/>
      </a:dk2>
      <a:lt2>
        <a:srgbClr val="FC0128"/>
      </a:lt2>
      <a:accent1>
        <a:srgbClr val="FAFD00"/>
      </a:accent1>
      <a:accent2>
        <a:srgbClr val="00FF00"/>
      </a:accent2>
      <a:accent3>
        <a:srgbClr val="BFAAEF"/>
      </a:accent3>
      <a:accent4>
        <a:srgbClr val="DADADA"/>
      </a:accent4>
      <a:accent5>
        <a:srgbClr val="FCFEAA"/>
      </a:accent5>
      <a:accent6>
        <a:srgbClr val="00E700"/>
      </a:accent6>
      <a:hlink>
        <a:srgbClr val="FF0000"/>
      </a:hlink>
      <a:folHlink>
        <a:srgbClr val="4040FF"/>
      </a:folHlink>
    </a:clrScheme>
    <a:fontScheme name="HBO-mal.pot">
      <a:majorFont>
        <a:latin typeface="ITC Officina Sans Boo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HBO-mal.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BO-mal.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HBO-mal.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BO-mal.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BO-mal.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BO-mal.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HBO-mal.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Office\Maler\HBO-mal.pot</Template>
  <TotalTime>2906</TotalTime>
  <Pages>5</Pages>
  <Words>813</Words>
  <Application>Microsoft Office PowerPoint</Application>
  <PresentationFormat>A4 (210 x 297 mm)</PresentationFormat>
  <Paragraphs>73</Paragraphs>
  <Slides>17</Slides>
  <Notes>6</Notes>
  <HiddenSlides>0</HiddenSlides>
  <MMClips>0</MMClips>
  <ScaleCrop>false</ScaleCrop>
  <HeadingPairs>
    <vt:vector size="6" baseType="variant">
      <vt:variant>
        <vt:lpstr>Tema</vt:lpstr>
      </vt:variant>
      <vt:variant>
        <vt:i4>1</vt:i4>
      </vt:variant>
      <vt:variant>
        <vt:lpstr>Innebygde OLE-servere</vt:lpstr>
      </vt:variant>
      <vt:variant>
        <vt:i4>1</vt:i4>
      </vt:variant>
      <vt:variant>
        <vt:lpstr>Lysbildetitler</vt:lpstr>
      </vt:variant>
      <vt:variant>
        <vt:i4>17</vt:i4>
      </vt:variant>
    </vt:vector>
  </HeadingPairs>
  <TitlesOfParts>
    <vt:vector size="19" baseType="lpstr">
      <vt:lpstr>HBO-mal</vt:lpstr>
      <vt:lpstr>Image</vt:lpstr>
      <vt:lpstr>Lysbilde 1</vt:lpstr>
      <vt:lpstr>     “Den Nord-Norske stemmen” og nyansefattigheten</vt:lpstr>
      <vt:lpstr>                               Utfordringen!</vt:lpstr>
      <vt:lpstr>                   Verdiskapning?</vt:lpstr>
      <vt:lpstr>Felt i drift og under utbygging på nordnorsk sokkel</vt:lpstr>
      <vt:lpstr>Sysselsetning i petroleumssektoren i Nord-Norge</vt:lpstr>
      <vt:lpstr>Petroleumsvirksomhet i Nord-Norge</vt:lpstr>
      <vt:lpstr>Felt kontra områdeutvikling</vt:lpstr>
      <vt:lpstr>DIREKTE OG INDIREKTE VIRKNINGER AV SKARVUTBYGGINGEN</vt:lpstr>
      <vt:lpstr>Stipulerte regionale investeringer i konsekvensutredning og faktiske kontraktsinngåelser</vt:lpstr>
      <vt:lpstr>Ringvirkninger som introdusert endring</vt:lpstr>
      <vt:lpstr>Lysbilde 12</vt:lpstr>
      <vt:lpstr>Samhandling med Russland</vt:lpstr>
      <vt:lpstr>Statoil’s scenarie</vt:lpstr>
      <vt:lpstr>Helhet kontra sektorinteresser</vt:lpstr>
      <vt:lpstr>Et eksempel på å tenke nytt</vt:lpstr>
      <vt:lpstr>Lysbilde 17</vt:lpstr>
    </vt:vector>
  </TitlesOfParts>
  <Company>Høgskolen i Bodø</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Jan-Oddvar Sørnes</dc:creator>
  <cp:lastModifiedBy>JTH</cp:lastModifiedBy>
  <cp:revision>265</cp:revision>
  <cp:lastPrinted>2002-09-24T05:40:41Z</cp:lastPrinted>
  <dcterms:created xsi:type="dcterms:W3CDTF">2002-10-03T14:35:45Z</dcterms:created>
  <dcterms:modified xsi:type="dcterms:W3CDTF">2010-10-29T07:33:54Z</dcterms:modified>
</cp:coreProperties>
</file>